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Lst>
  <p:notesMasterIdLst>
    <p:notesMasterId r:id="rId16"/>
  </p:notesMasterIdLst>
  <p:sldIdLst>
    <p:sldId id="1042652984" r:id="rId3"/>
    <p:sldId id="2997" r:id="rId4"/>
    <p:sldId id="1042652927" r:id="rId5"/>
    <p:sldId id="1042652988" r:id="rId6"/>
    <p:sldId id="1042652960" r:id="rId7"/>
    <p:sldId id="2986" r:id="rId8"/>
    <p:sldId id="1042652953" r:id="rId9"/>
    <p:sldId id="1042652987" r:id="rId10"/>
    <p:sldId id="1042652978" r:id="rId11"/>
    <p:sldId id="1042652979" r:id="rId12"/>
    <p:sldId id="1042652924" r:id="rId13"/>
    <p:sldId id="269" r:id="rId14"/>
    <p:sldId id="29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A0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133"/>
    <p:restoredTop sz="96327"/>
  </p:normalViewPr>
  <p:slideViewPr>
    <p:cSldViewPr snapToGrid="0" snapToObjects="1">
      <p:cViewPr varScale="1">
        <p:scale>
          <a:sx n="128" d="100"/>
          <a:sy n="128" d="100"/>
        </p:scale>
        <p:origin x="1472" y="18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8/23/25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6224CA58-35F4-0FC4-C35E-819FFE685354}"/>
            </a:ext>
          </a:extLst>
        </p:cNvPr>
        <p:cNvGrpSpPr/>
        <p:nvPr/>
      </p:nvGrpSpPr>
      <p:grpSpPr>
        <a:xfrm>
          <a:off x="0" y="0"/>
          <a:ext cx="0" cy="0"/>
          <a:chOff x="0" y="0"/>
          <a:chExt cx="0" cy="0"/>
        </a:xfrm>
      </p:grpSpPr>
      <p:sp>
        <p:nvSpPr>
          <p:cNvPr id="257" name="Google Shape;257;p1:notes">
            <a:extLst>
              <a:ext uri="{FF2B5EF4-FFF2-40B4-BE49-F238E27FC236}">
                <a16:creationId xmlns:a16="http://schemas.microsoft.com/office/drawing/2014/main" id="{C9ACDAB8-A443-F75B-5803-D56520D435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a:extLst>
              <a:ext uri="{FF2B5EF4-FFF2-40B4-BE49-F238E27FC236}">
                <a16:creationId xmlns:a16="http://schemas.microsoft.com/office/drawing/2014/main" id="{B777AE91-71C0-0560-8126-96417A4A1C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a:extLst>
              <a:ext uri="{FF2B5EF4-FFF2-40B4-BE49-F238E27FC236}">
                <a16:creationId xmlns:a16="http://schemas.microsoft.com/office/drawing/2014/main" id="{33D2ECEC-9EC6-D13D-A1FB-0DD14553ED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0388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289161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p>
          <a:p>
            <a:pPr marL="0" lvl="0" indent="0" algn="l"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385467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F2C0F-3A99-F243-8D28-8520ACD8B515}" type="slidenum">
              <a:rPr lang="en-US" smtClean="0"/>
              <a:t>8</a:t>
            </a:fld>
            <a:endParaRPr lang="en-US"/>
          </a:p>
        </p:txBody>
      </p:sp>
    </p:spTree>
    <p:extLst>
      <p:ext uri="{BB962C8B-B14F-4D97-AF65-F5344CB8AC3E}">
        <p14:creationId xmlns:p14="http://schemas.microsoft.com/office/powerpoint/2010/main" val="75635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99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image" Target="../media/image5.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 Id="rId8" Type="http://schemas.openxmlformats.org/officeDocument/2006/relationships/slideLayout" Target="../slideLayouts/slideLayout13.xml"/><Relationship Id="rId51" Type="http://schemas.openxmlformats.org/officeDocument/2006/relationships/image" Target="../media/image6.png"/><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1">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4" r:id="rId46"/>
    <p:sldLayoutId id="2147483825" r:id="rId47"/>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2.xml"/><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image" Target="../media/image60.jpe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32" Type="http://schemas.openxmlformats.org/officeDocument/2006/relationships/image" Target="../media/image79.png"/><Relationship Id="rId5" Type="http://schemas.openxmlformats.org/officeDocument/2006/relationships/image" Target="../media/image52.jpe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jpe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 Id="rId8"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8.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a:extLst>
            <a:ext uri="{FF2B5EF4-FFF2-40B4-BE49-F238E27FC236}">
              <a16:creationId xmlns:a16="http://schemas.microsoft.com/office/drawing/2014/main" id="{FA72204D-4253-A9E8-F3C7-E941F505698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5DBE602-F766-3CF9-7B9A-44F825FE83ED}"/>
              </a:ext>
            </a:extLst>
          </p:cNvPr>
          <p:cNvPicPr>
            <a:picLocks noChangeAspect="1"/>
          </p:cNvPicPr>
          <p:nvPr/>
        </p:nvPicPr>
        <p:blipFill>
          <a:blip r:embed="rId3"/>
          <a:stretch>
            <a:fillRect/>
          </a:stretch>
        </p:blipFill>
        <p:spPr>
          <a:xfrm>
            <a:off x="9975527" y="293959"/>
            <a:ext cx="1100871" cy="1039712"/>
          </a:xfrm>
          <a:prstGeom prst="rect">
            <a:avLst/>
          </a:prstGeom>
        </p:spPr>
      </p:pic>
      <p:cxnSp>
        <p:nvCxnSpPr>
          <p:cNvPr id="12" name="Straight Connector 11">
            <a:extLst>
              <a:ext uri="{FF2B5EF4-FFF2-40B4-BE49-F238E27FC236}">
                <a16:creationId xmlns:a16="http://schemas.microsoft.com/office/drawing/2014/main" id="{C4633001-F7F6-EDD5-617C-89D96FC96E35}"/>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3143857-3FBE-0DEE-B045-9AB6AAE633B1}"/>
              </a:ext>
            </a:extLst>
          </p:cNvPr>
          <p:cNvSpPr txBox="1"/>
          <p:nvPr/>
        </p:nvSpPr>
        <p:spPr>
          <a:xfrm>
            <a:off x="7869173" y="605414"/>
            <a:ext cx="2060503" cy="461665"/>
          </a:xfrm>
          <a:prstGeom prst="rect">
            <a:avLst/>
          </a:prstGeom>
          <a:noFill/>
        </p:spPr>
        <p:txBody>
          <a:bodyPr wrap="square" rtlCol="0">
            <a:spAutoFit/>
          </a:bodyPr>
          <a:lstStyle/>
          <a:p>
            <a:pPr algn="ctr"/>
            <a:r>
              <a:rPr lang="en-US" sz="1200" dirty="0">
                <a:solidFill>
                  <a:srgbClr val="0000A9"/>
                </a:solidFill>
                <a:latin typeface="Helvetica" pitchFamily="2" charset="0"/>
              </a:rPr>
              <a:t>Tropospheric Emissions:</a:t>
            </a:r>
          </a:p>
          <a:p>
            <a:pPr algn="ctr"/>
            <a:r>
              <a:rPr lang="en-US" sz="1200"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D10213FC-D146-25BD-3452-4C29F7E06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1BEDE3A1-A9D3-5F9A-BDA1-8E507D872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6" y="6008552"/>
            <a:ext cx="610482" cy="610482"/>
          </a:xfrm>
          <a:prstGeom prst="rect">
            <a:avLst/>
          </a:prstGeom>
        </p:spPr>
      </p:pic>
      <p:pic>
        <p:nvPicPr>
          <p:cNvPr id="17" name="Picture 16">
            <a:extLst>
              <a:ext uri="{FF2B5EF4-FFF2-40B4-BE49-F238E27FC236}">
                <a16:creationId xmlns:a16="http://schemas.microsoft.com/office/drawing/2014/main" id="{B5C02FDE-82D2-323C-335E-7F5CBEAFF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0E54D786-2E06-D37E-D160-F4B81AEA0420}"/>
              </a:ext>
            </a:extLst>
          </p:cNvPr>
          <p:cNvSpPr txBox="1">
            <a:spLocks noChangeArrowheads="1"/>
          </p:cNvSpPr>
          <p:nvPr/>
        </p:nvSpPr>
        <p:spPr bwMode="auto">
          <a:xfrm>
            <a:off x="4546984" y="1398080"/>
            <a:ext cx="7248036" cy="502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ts val="3200"/>
              </a:lnSpc>
            </a:pPr>
            <a:r>
              <a:rPr lang="en-US" sz="2900" b="1" dirty="0">
                <a:solidFill>
                  <a:srgbClr val="000090"/>
                </a:solidFill>
                <a:latin typeface="Arial Narrow" panose="020B0604020202020204" pitchFamily="34" charset="0"/>
                <a:ea typeface="ヒラギノ角ゴ Pro W3"/>
                <a:cs typeface="Arial Narrow" panose="020B0604020202020204" pitchFamily="34" charset="0"/>
              </a:rPr>
              <a:t>TEMPO Mission Status</a:t>
            </a:r>
          </a:p>
        </p:txBody>
      </p:sp>
      <p:sp>
        <p:nvSpPr>
          <p:cNvPr id="4" name="AutoShape 4" descr="AGU23, , San Francisco">
            <a:extLst>
              <a:ext uri="{FF2B5EF4-FFF2-40B4-BE49-F238E27FC236}">
                <a16:creationId xmlns:a16="http://schemas.microsoft.com/office/drawing/2014/main" id="{8E8DF059-5C6B-1EB7-AE73-F5E90611EF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468D3A82-2582-9FCE-1AB6-D0BB75F86FC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04B9126F-C021-40AA-41C6-2CDD1E3F2EC0}"/>
              </a:ext>
            </a:extLst>
          </p:cNvPr>
          <p:cNvSpPr txBox="1">
            <a:spLocks noChangeArrowheads="1"/>
          </p:cNvSpPr>
          <p:nvPr/>
        </p:nvSpPr>
        <p:spPr bwMode="auto">
          <a:xfrm>
            <a:off x="4408421" y="1900782"/>
            <a:ext cx="7525162" cy="4755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spcBef>
                <a:spcPts val="1200"/>
              </a:spcBef>
              <a:buClr>
                <a:srgbClr val="000000"/>
              </a:buClr>
              <a:defRPr/>
            </a:pPr>
            <a:r>
              <a:rPr lang="en-US" sz="1800" b="1" kern="0" dirty="0">
                <a:solidFill>
                  <a:srgbClr val="002060"/>
                </a:solidFill>
                <a:latin typeface="Arial"/>
                <a:ea typeface="Arial"/>
                <a:cs typeface="Arial"/>
                <a:sym typeface="Arial"/>
              </a:rPr>
              <a:t>Xiong Liu</a:t>
            </a:r>
            <a:r>
              <a:rPr lang="en-US" sz="1800" kern="0" baseline="30000" dirty="0">
                <a:solidFill>
                  <a:srgbClr val="002060"/>
                </a:solidFill>
                <a:latin typeface="Arial"/>
                <a:ea typeface="Arial"/>
                <a:cs typeface="Arial"/>
                <a:sym typeface="Arial"/>
              </a:rPr>
              <a:t>1</a:t>
            </a:r>
            <a:r>
              <a:rPr lang="en-US" sz="16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K. Chance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C.R. Nowlan</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G. Gonzalez Abad</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R. Suleiman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Houck</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Davis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H. Wang</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H. Chong</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W. Hou</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Park</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Bak</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L. Carpenter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C. Chan Miller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Fitzmaurice</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 Oppenheimer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E. O’Sullivan</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K.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Daugherty</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D.E. Flittner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C. Fenn</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D. Rosenbaum</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a:t>
            </a:r>
            <a:r>
              <a:rPr lang="en-US" sz="1500" kern="0" dirty="0">
                <a:solidFill>
                  <a:srgbClr val="002060"/>
                </a:solidFill>
                <a:latin typeface="Arial"/>
                <a:ea typeface="Arial"/>
                <a:cs typeface="Arial"/>
                <a:sym typeface="Arial"/>
              </a:rPr>
              <a:t> C. Brown</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N. Mishra</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R.T. Neece</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 E. Roback</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J. Strickland</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L. Judd</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P. Rawat</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K. Travis</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J.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Carr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3</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J.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Szykman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B. Henderson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L. Valin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J. Joiner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Z. Fasnacht</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S. Frith</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D. Haffner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E. </a:t>
            </a:r>
            <a:r>
              <a:rPr lang="en-US" sz="1500" kern="0" dirty="0" err="1">
                <a:solidFill>
                  <a:srgbClr val="002060"/>
                </a:solidFill>
                <a:latin typeface="Arial"/>
                <a:ea typeface="Arial"/>
                <a:cs typeface="Arial"/>
                <a:sym typeface="Arial"/>
              </a:rPr>
              <a:t>Knowland</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N. </a:t>
            </a:r>
            <a:r>
              <a:rPr lang="en-US" sz="1500" kern="0" dirty="0" err="1">
                <a:solidFill>
                  <a:srgbClr val="002060"/>
                </a:solidFill>
                <a:latin typeface="Arial"/>
                <a:ea typeface="Arial"/>
                <a:cs typeface="Arial"/>
                <a:sym typeface="Arial"/>
              </a:rPr>
              <a:t>Kramarova</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N. Krotkov</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C. Li</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W. Qin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G. </a:t>
            </a:r>
            <a:r>
              <a:rPr lang="en-US" sz="1500" kern="0" dirty="0" err="1">
                <a:solidFill>
                  <a:srgbClr val="002060"/>
                </a:solidFill>
                <a:latin typeface="Arial"/>
                <a:ea typeface="Arial"/>
                <a:cs typeface="Arial"/>
                <a:sym typeface="Arial"/>
              </a:rPr>
              <a:t>Jaross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C. </a:t>
            </a:r>
            <a:r>
              <a:rPr lang="en-US" sz="1500" kern="0" dirty="0" err="1">
                <a:solidFill>
                  <a:srgbClr val="002060"/>
                </a:solidFill>
                <a:latin typeface="Arial"/>
                <a:ea typeface="Arial"/>
                <a:cs typeface="Arial"/>
                <a:sym typeface="Arial"/>
              </a:rPr>
              <a:t>Seftor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 </a:t>
            </a:r>
            <a:r>
              <a:rPr lang="en-US" sz="1500" kern="0" dirty="0" err="1">
                <a:solidFill>
                  <a:srgbClr val="002060"/>
                </a:solidFill>
                <a:latin typeface="Arial"/>
                <a:ea typeface="Arial"/>
                <a:cs typeface="Arial"/>
                <a:sym typeface="Arial"/>
              </a:rPr>
              <a:t>Vasilkov</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E.-S. Yang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J. </a:t>
            </a:r>
            <a:r>
              <a:rPr lang="en-US" sz="1500" kern="0" dirty="0" err="1">
                <a:solidFill>
                  <a:srgbClr val="002060"/>
                </a:solidFill>
                <a:latin typeface="Arial"/>
                <a:ea typeface="Arial"/>
                <a:cs typeface="Arial"/>
                <a:sym typeface="Arial"/>
              </a:rPr>
              <a:t>Ziemke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M.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Newchurch</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marL="342900" indent="-342900" algn="r" eaLnBrk="1" hangingPunct="1">
              <a:buClr>
                <a:srgbClr val="000000"/>
              </a:buClr>
              <a:buAutoNum type="alphaUcPeriod"/>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Naeger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 Cohen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7</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Geddes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8</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Herman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9</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B. Pierce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10</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 Spurr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S. Kondragunta</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J. Wang</a:t>
            </a:r>
            <a:r>
              <a:rPr lang="en-US" sz="1500" kern="0" baseline="30000" dirty="0">
                <a:solidFill>
                  <a:srgbClr val="002060"/>
                </a:solidFill>
                <a:latin typeface="Arial"/>
                <a:ea typeface="Arial"/>
                <a:cs typeface="Arial"/>
                <a:sym typeface="Arial"/>
              </a:rPr>
              <a:t>13</a:t>
            </a:r>
            <a:r>
              <a:rPr lang="en-US" sz="1500" kern="0" dirty="0">
                <a:solidFill>
                  <a:srgbClr val="002060"/>
                </a:solidFill>
                <a:latin typeface="Arial"/>
                <a:ea typeface="Arial"/>
                <a:cs typeface="Arial"/>
                <a:sym typeface="Arial"/>
              </a:rPr>
              <a:t>, O. Torres</a:t>
            </a:r>
            <a:r>
              <a:rPr lang="en-US" sz="1500" kern="0" baseline="30000" dirty="0">
                <a:solidFill>
                  <a:srgbClr val="002060"/>
                </a:solidFill>
                <a:latin typeface="Arial"/>
                <a:ea typeface="Arial"/>
                <a:cs typeface="Arial"/>
                <a:sym typeface="Arial"/>
              </a:rPr>
              <a:t>5</a:t>
            </a:r>
            <a:r>
              <a:rPr lang="en-US" sz="1500" kern="0" dirty="0">
                <a:solidFill>
                  <a:srgbClr val="002060"/>
                </a:solidFill>
                <a:latin typeface="Arial"/>
                <a:ea typeface="Arial"/>
                <a:cs typeface="Arial"/>
                <a:sym typeface="Arial"/>
              </a:rPr>
              <a:t>, H</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Zhang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P. Ciren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endParaRPr lang="en-US" sz="1500" kern="0" dirty="0">
              <a:solidFill>
                <a:srgbClr val="002060"/>
              </a:solidFill>
              <a:latin typeface="Arial"/>
              <a:ea typeface="Arial"/>
              <a:cs typeface="Arial"/>
              <a:sym typeface="Arial"/>
            </a:endParaRP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X. Zhao</a:t>
            </a:r>
            <a:r>
              <a:rPr lang="en-US" sz="1500" kern="0" baseline="30000" dirty="0">
                <a:solidFill>
                  <a:srgbClr val="002060"/>
                </a:solidFill>
                <a:latin typeface="Arial"/>
                <a:ea typeface="Arial"/>
                <a:cs typeface="Arial"/>
                <a:sym typeface="Arial"/>
              </a:rPr>
              <a:t>14</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and </a:t>
            </a:r>
            <a:r>
              <a:rPr kumimoji="0" lang="en-US" sz="1500" b="1" i="0" u="none" strike="noStrike" kern="0" cap="none" spc="0" normalizeH="0" baseline="0" noProof="0" dirty="0">
                <a:ln>
                  <a:noFill/>
                </a:ln>
                <a:solidFill>
                  <a:srgbClr val="002060"/>
                </a:solidFill>
                <a:effectLst/>
                <a:uLnTx/>
                <a:uFillTx/>
                <a:latin typeface="Arial"/>
                <a:ea typeface="Arial"/>
                <a:cs typeface="Arial"/>
                <a:sym typeface="Arial"/>
              </a:rPr>
              <a:t>the TEMPO Team</a:t>
            </a:r>
            <a:endParaRPr lang="en-US" sz="1600" b="1" kern="0" dirty="0">
              <a:solidFill>
                <a:srgbClr val="7030A0"/>
              </a:solidFill>
              <a:latin typeface="Arial"/>
              <a:cs typeface="Arial"/>
              <a:sym typeface="Arial"/>
            </a:endParaRPr>
          </a:p>
          <a:p>
            <a:pPr algn="r" eaLnBrk="1" hangingPunct="1">
              <a:spcBef>
                <a:spcPts val="600"/>
              </a:spcBef>
              <a:buClr>
                <a:srgbClr val="000000"/>
              </a:buClr>
              <a:defRPr/>
            </a:pPr>
            <a:r>
              <a:rPr lang="en-US" sz="1600" b="1" kern="0" baseline="30000" dirty="0">
                <a:solidFill>
                  <a:srgbClr val="7030A0"/>
                </a:solidFill>
                <a:latin typeface="Arial"/>
                <a:cs typeface="Arial"/>
                <a:sym typeface="Arial"/>
              </a:rPr>
              <a:t>1</a:t>
            </a:r>
            <a:r>
              <a:rPr lang="en-US" sz="1600" b="1" kern="0" dirty="0">
                <a:solidFill>
                  <a:srgbClr val="7030A0"/>
                </a:solidFill>
                <a:latin typeface="Arial"/>
                <a:cs typeface="Arial"/>
                <a:sym typeface="Arial"/>
              </a:rPr>
              <a:t>Smithsonian Astrophysical Observatory (SAO), </a:t>
            </a:r>
            <a:r>
              <a:rPr lang="en-US" sz="1600" b="1" kern="0" dirty="0" err="1">
                <a:solidFill>
                  <a:srgbClr val="7030A0"/>
                </a:solidFill>
                <a:latin typeface="Arial"/>
                <a:cs typeface="Arial"/>
                <a:sym typeface="Arial"/>
              </a:rPr>
              <a:t>CfA</a:t>
            </a:r>
            <a:endParaRPr lang="en-US" sz="1600" b="1" kern="0" dirty="0">
              <a:solidFill>
                <a:srgbClr val="7030A0"/>
              </a:solidFill>
              <a:latin typeface="Arial"/>
              <a:cs typeface="Arial"/>
              <a:sym typeface="Arial"/>
            </a:endParaRPr>
          </a:p>
          <a:p>
            <a:pPr algn="r" eaLnBrk="1" hangingPunct="1">
              <a:spcBef>
                <a:spcPts val="600"/>
              </a:spcBef>
              <a:buClr>
                <a:srgbClr val="000000"/>
              </a:buClr>
              <a:defRPr/>
            </a:pPr>
            <a:r>
              <a:rPr lang="en-US" sz="1600" b="1" kern="0" baseline="30000" dirty="0">
                <a:solidFill>
                  <a:srgbClr val="7030A0"/>
                </a:solidFill>
                <a:latin typeface="Arial"/>
                <a:cs typeface="Arial"/>
                <a:sym typeface="Arial"/>
              </a:rPr>
              <a:t>2</a:t>
            </a:r>
            <a:r>
              <a:rPr lang="en-US" sz="1600" b="1" kern="0" dirty="0">
                <a:solidFill>
                  <a:srgbClr val="7030A0"/>
                </a:solidFill>
                <a:latin typeface="Arial"/>
                <a:cs typeface="Arial"/>
                <a:sym typeface="Arial"/>
              </a:rPr>
              <a:t>NASA </a:t>
            </a:r>
            <a:r>
              <a:rPr lang="en-US" sz="1600" b="1" kern="0" dirty="0" err="1">
                <a:solidFill>
                  <a:srgbClr val="7030A0"/>
                </a:solidFill>
                <a:latin typeface="Arial"/>
                <a:cs typeface="Arial"/>
                <a:sym typeface="Arial"/>
              </a:rPr>
              <a:t>LaRc</a:t>
            </a:r>
            <a:r>
              <a:rPr lang="en-US" sz="1600" b="1" kern="0" dirty="0">
                <a:solidFill>
                  <a:srgbClr val="7030A0"/>
                </a:solidFill>
                <a:latin typeface="Arial"/>
                <a:cs typeface="Arial"/>
                <a:sym typeface="Arial"/>
              </a:rPr>
              <a:t> </a:t>
            </a:r>
            <a:r>
              <a:rPr lang="en-US" sz="1600" b="1" kern="0" baseline="30000" dirty="0">
                <a:solidFill>
                  <a:srgbClr val="7030A0"/>
                </a:solidFill>
                <a:latin typeface="Arial"/>
                <a:cs typeface="Arial"/>
                <a:sym typeface="Arial"/>
              </a:rPr>
              <a:t>3</a:t>
            </a:r>
            <a:r>
              <a:rPr lang="en-US" sz="1600" b="1" kern="0" dirty="0">
                <a:solidFill>
                  <a:srgbClr val="7030A0"/>
                </a:solidFill>
                <a:latin typeface="Arial"/>
                <a:cs typeface="Arial"/>
                <a:sym typeface="Arial"/>
              </a:rPr>
              <a:t>Carr Astro. </a:t>
            </a:r>
            <a:r>
              <a:rPr lang="en-US" sz="1600" b="1" kern="0" baseline="30000" dirty="0">
                <a:solidFill>
                  <a:srgbClr val="7030A0"/>
                </a:solidFill>
                <a:latin typeface="Arial"/>
                <a:cs typeface="Arial"/>
                <a:sym typeface="Arial"/>
              </a:rPr>
              <a:t>4</a:t>
            </a:r>
            <a:r>
              <a:rPr lang="en-US" sz="1600" b="1" kern="0" dirty="0">
                <a:solidFill>
                  <a:srgbClr val="7030A0"/>
                </a:solidFill>
                <a:latin typeface="Arial"/>
                <a:cs typeface="Arial"/>
                <a:sym typeface="Arial"/>
              </a:rPr>
              <a:t>EPA </a:t>
            </a:r>
            <a:r>
              <a:rPr lang="en-US" sz="1600" b="1" kern="0" baseline="30000" dirty="0">
                <a:solidFill>
                  <a:srgbClr val="7030A0"/>
                </a:solidFill>
                <a:latin typeface="Arial"/>
                <a:cs typeface="Arial"/>
                <a:sym typeface="Arial"/>
              </a:rPr>
              <a:t>5</a:t>
            </a:r>
            <a:r>
              <a:rPr lang="en-US" sz="1600" b="1" kern="0" dirty="0">
                <a:solidFill>
                  <a:srgbClr val="7030A0"/>
                </a:solidFill>
                <a:latin typeface="Arial"/>
                <a:cs typeface="Arial"/>
                <a:sym typeface="Arial"/>
              </a:rPr>
              <a:t>NASA GSFC </a:t>
            </a:r>
            <a:r>
              <a:rPr lang="en-US" sz="1600" b="1" kern="0" baseline="30000" dirty="0">
                <a:solidFill>
                  <a:srgbClr val="7030A0"/>
                </a:solidFill>
                <a:latin typeface="Arial"/>
                <a:cs typeface="Arial"/>
                <a:sym typeface="Arial"/>
              </a:rPr>
              <a:t>6</a:t>
            </a:r>
            <a:r>
              <a:rPr lang="en-US" sz="1600" b="1" kern="0" dirty="0">
                <a:solidFill>
                  <a:srgbClr val="7030A0"/>
                </a:solidFill>
                <a:latin typeface="Arial"/>
                <a:cs typeface="Arial"/>
                <a:sym typeface="Arial"/>
              </a:rPr>
              <a:t>UAH </a:t>
            </a:r>
            <a:r>
              <a:rPr lang="en-US" sz="1600" b="1" kern="0" baseline="30000" dirty="0">
                <a:solidFill>
                  <a:srgbClr val="7030A0"/>
                </a:solidFill>
                <a:latin typeface="Arial"/>
                <a:cs typeface="Arial"/>
                <a:sym typeface="Arial"/>
              </a:rPr>
              <a:t>7</a:t>
            </a:r>
            <a:r>
              <a:rPr lang="en-US" sz="1600" b="1" kern="0" dirty="0">
                <a:solidFill>
                  <a:srgbClr val="7030A0"/>
                </a:solidFill>
                <a:latin typeface="Arial"/>
                <a:cs typeface="Arial"/>
                <a:sym typeface="Arial"/>
              </a:rPr>
              <a:t>UCB </a:t>
            </a:r>
          </a:p>
          <a:p>
            <a:pPr algn="r" eaLnBrk="1" hangingPunct="1">
              <a:spcBef>
                <a:spcPts val="600"/>
              </a:spcBef>
              <a:buClr>
                <a:srgbClr val="000000"/>
              </a:buClr>
              <a:defRPr/>
            </a:pPr>
            <a:r>
              <a:rPr lang="en-US" sz="1600" b="1" kern="0" baseline="30000" dirty="0">
                <a:solidFill>
                  <a:srgbClr val="7030A0"/>
                </a:solidFill>
                <a:latin typeface="Arial"/>
                <a:cs typeface="Arial"/>
                <a:sym typeface="Arial"/>
              </a:rPr>
              <a:t>8</a:t>
            </a:r>
            <a:r>
              <a:rPr lang="en-US" sz="1600" b="1" kern="0" dirty="0">
                <a:solidFill>
                  <a:srgbClr val="7030A0"/>
                </a:solidFill>
                <a:latin typeface="Arial"/>
                <a:cs typeface="Arial"/>
                <a:sym typeface="Arial"/>
              </a:rPr>
              <a:t>BU</a:t>
            </a:r>
            <a:r>
              <a:rPr lang="en-US" sz="1600" b="1" kern="0" baseline="30000" dirty="0">
                <a:solidFill>
                  <a:srgbClr val="7030A0"/>
                </a:solidFill>
                <a:latin typeface="Arial"/>
                <a:cs typeface="Arial"/>
                <a:sym typeface="Arial"/>
              </a:rPr>
              <a:t> 9</a:t>
            </a:r>
            <a:r>
              <a:rPr lang="en-US" sz="1600" b="1" kern="0" dirty="0">
                <a:solidFill>
                  <a:srgbClr val="7030A0"/>
                </a:solidFill>
                <a:latin typeface="Arial"/>
                <a:cs typeface="Arial"/>
                <a:sym typeface="Arial"/>
              </a:rPr>
              <a:t>UMBC </a:t>
            </a:r>
            <a:r>
              <a:rPr lang="en-US" sz="1600" b="1" kern="0" baseline="30000" dirty="0">
                <a:solidFill>
                  <a:srgbClr val="7030A0"/>
                </a:solidFill>
                <a:latin typeface="Arial"/>
                <a:cs typeface="Arial"/>
                <a:sym typeface="Arial"/>
              </a:rPr>
              <a:t>10</a:t>
            </a:r>
            <a:r>
              <a:rPr lang="en-US" sz="1600" b="1" kern="0" dirty="0">
                <a:solidFill>
                  <a:srgbClr val="7030A0"/>
                </a:solidFill>
                <a:latin typeface="Arial"/>
                <a:cs typeface="Arial"/>
                <a:sym typeface="Arial"/>
              </a:rPr>
              <a:t>UWM </a:t>
            </a:r>
            <a:r>
              <a:rPr lang="en-US" sz="1600" b="1" kern="0" baseline="30000" dirty="0">
                <a:solidFill>
                  <a:srgbClr val="7030A0"/>
                </a:solidFill>
                <a:latin typeface="Arial"/>
                <a:cs typeface="Arial"/>
                <a:sym typeface="Arial"/>
              </a:rPr>
              <a:t>11</a:t>
            </a:r>
            <a:r>
              <a:rPr lang="en-US" sz="1600" b="1" kern="0" dirty="0">
                <a:solidFill>
                  <a:srgbClr val="7030A0"/>
                </a:solidFill>
                <a:latin typeface="Arial"/>
                <a:cs typeface="Arial"/>
                <a:sym typeface="Arial"/>
              </a:rPr>
              <a:t>RT Sol. Inc </a:t>
            </a:r>
            <a:r>
              <a:rPr lang="en-US" sz="1600" b="1" kern="0" baseline="30000" dirty="0">
                <a:solidFill>
                  <a:srgbClr val="7030A0"/>
                </a:solidFill>
                <a:latin typeface="Arial"/>
                <a:cs typeface="Arial"/>
                <a:sym typeface="Arial"/>
              </a:rPr>
              <a:t>12</a:t>
            </a:r>
            <a:r>
              <a:rPr lang="en-US" sz="1600" b="1" kern="0" dirty="0">
                <a:solidFill>
                  <a:srgbClr val="7030A0"/>
                </a:solidFill>
                <a:latin typeface="Arial"/>
                <a:cs typeface="Arial"/>
                <a:sym typeface="Arial"/>
              </a:rPr>
              <a:t>NOAA </a:t>
            </a:r>
            <a:r>
              <a:rPr lang="en-US" sz="1600" b="1" kern="0" baseline="30000" dirty="0">
                <a:solidFill>
                  <a:srgbClr val="7030A0"/>
                </a:solidFill>
                <a:latin typeface="Arial"/>
                <a:cs typeface="Arial"/>
                <a:sym typeface="Arial"/>
              </a:rPr>
              <a:t>13</a:t>
            </a:r>
            <a:r>
              <a:rPr lang="en-US" sz="1600" b="1" kern="0" dirty="0">
                <a:solidFill>
                  <a:srgbClr val="7030A0"/>
                </a:solidFill>
                <a:latin typeface="Arial"/>
                <a:cs typeface="Arial"/>
                <a:sym typeface="Arial"/>
              </a:rPr>
              <a:t>UI </a:t>
            </a:r>
            <a:r>
              <a:rPr lang="en-US" sz="1600" b="1" kern="0" baseline="30000" dirty="0">
                <a:solidFill>
                  <a:srgbClr val="7030A0"/>
                </a:solidFill>
                <a:latin typeface="Arial"/>
                <a:cs typeface="Arial"/>
                <a:sym typeface="Arial"/>
              </a:rPr>
              <a:t>14</a:t>
            </a:r>
            <a:r>
              <a:rPr lang="en-US" sz="1600" b="1" kern="0" dirty="0">
                <a:solidFill>
                  <a:srgbClr val="7030A0"/>
                </a:solidFill>
                <a:latin typeface="Arial"/>
                <a:cs typeface="Arial"/>
                <a:sym typeface="Arial"/>
              </a:rPr>
              <a:t>ECCC</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endPar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endParaRP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TEMPO/</a:t>
            </a:r>
            <a:r>
              <a:rPr lang="en-US" sz="1800" b="1" dirty="0" err="1">
                <a:solidFill>
                  <a:srgbClr val="0070C0"/>
                </a:solidFill>
                <a:cs typeface="Arial" charset="0"/>
              </a:rPr>
              <a:t>GeoXO</a:t>
            </a:r>
            <a:r>
              <a:rPr lang="en-US" sz="1800" b="1" dirty="0">
                <a:solidFill>
                  <a:srgbClr val="0070C0"/>
                </a:solidFill>
                <a:cs typeface="Arial" charset="0"/>
              </a:rPr>
              <a:t> ACX Joint Science Team Workshop</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Cambridge, MA</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August 19-22</a:t>
            </a:r>
            <a:r>
              <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rPr>
              <a:t>, 2025</a:t>
            </a:r>
          </a:p>
        </p:txBody>
      </p:sp>
    </p:spTree>
    <p:extLst>
      <p:ext uri="{BB962C8B-B14F-4D97-AF65-F5344CB8AC3E}">
        <p14:creationId xmlns:p14="http://schemas.microsoft.com/office/powerpoint/2010/main" val="803952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368FA-395F-A188-A879-0594173006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B58143-24EE-B79D-A778-33ABD107D851}"/>
              </a:ext>
            </a:extLst>
          </p:cNvPr>
          <p:cNvSpPr txBox="1"/>
          <p:nvPr/>
        </p:nvSpPr>
        <p:spPr>
          <a:xfrm>
            <a:off x="0" y="172902"/>
            <a:ext cx="1218278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TEMPO AGU Special Collection</a:t>
            </a:r>
          </a:p>
        </p:txBody>
      </p:sp>
      <p:sp>
        <p:nvSpPr>
          <p:cNvPr id="4" name="Slide Number Placeholder 3">
            <a:extLst>
              <a:ext uri="{FF2B5EF4-FFF2-40B4-BE49-F238E27FC236}">
                <a16:creationId xmlns:a16="http://schemas.microsoft.com/office/drawing/2014/main" id="{EE6292B2-8948-661C-1ADE-65711699C2EA}"/>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Content Placeholder 4">
            <a:extLst>
              <a:ext uri="{FF2B5EF4-FFF2-40B4-BE49-F238E27FC236}">
                <a16:creationId xmlns:a16="http://schemas.microsoft.com/office/drawing/2014/main" id="{C0945EFF-FE69-1F70-A00B-C71A9FDBDE1C}"/>
              </a:ext>
            </a:extLst>
          </p:cNvPr>
          <p:cNvSpPr txBox="1">
            <a:spLocks/>
          </p:cNvSpPr>
          <p:nvPr/>
        </p:nvSpPr>
        <p:spPr>
          <a:xfrm>
            <a:off x="9219" y="1029161"/>
            <a:ext cx="12182781" cy="588449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None/>
              <a:tabLst/>
              <a:defRPr/>
            </a:pPr>
            <a:r>
              <a:rPr kumimoji="0" lang="en-US" sz="2800" b="1" i="1" u="none" strike="noStrike" kern="0" cap="none" spc="0" normalizeH="0" baseline="0" noProof="0" dirty="0">
                <a:ln>
                  <a:noFill/>
                </a:ln>
                <a:solidFill>
                  <a:srgbClr val="013589"/>
                </a:solidFill>
                <a:effectLst/>
                <a:uLnTx/>
                <a:uFillTx/>
                <a:latin typeface="Calibri"/>
                <a:ea typeface="+mn-ea"/>
                <a:cs typeface="Arial"/>
              </a:rPr>
              <a:t>Call for Papers</a:t>
            </a:r>
            <a:endParaRPr kumimoji="0" lang="en-US" sz="28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None/>
              <a:tabLst/>
              <a:defRPr/>
            </a:pPr>
            <a:r>
              <a:rPr kumimoji="0" lang="en-US" sz="32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rPr>
              <a:t>TEMPO Data Products, Science, and Applications</a:t>
            </a:r>
          </a:p>
          <a:p>
            <a:pPr marL="457189" marR="0" lvl="0" indent="-457189" algn="l" defTabSz="609585" rtl="0" eaLnBrk="1" fontAlgn="auto" latinLnBrk="0" hangingPunct="1">
              <a:lnSpc>
                <a:spcPct val="100000"/>
              </a:lnSpc>
              <a:spcBef>
                <a:spcPts val="0"/>
              </a:spcBef>
              <a:spcAft>
                <a:spcPts val="0"/>
              </a:spcAft>
              <a:buClrTx/>
              <a:buSzTx/>
              <a:buFont typeface="Wingdings" pitchFamily="2" charset="2"/>
              <a:buChar char="Ø"/>
              <a:tabLst/>
              <a:defRPr/>
            </a:pPr>
            <a:endParaRPr kumimoji="0" lang="en-US" sz="22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lang="en-US" sz="3200" b="1" kern="100" dirty="0">
              <a:solidFill>
                <a:srgbClr val="0228FF"/>
              </a:solidFill>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just" defTabSz="609585" rtl="0" eaLnBrk="1" fontAlgn="auto" latinLnBrk="0" hangingPunct="1">
              <a:lnSpc>
                <a:spcPct val="115000"/>
              </a:lnSpc>
              <a:spcBef>
                <a:spcPts val="0"/>
              </a:spcBef>
              <a:spcAft>
                <a:spcPts val="0"/>
              </a:spcAft>
              <a:buClrTx/>
              <a:buSzTx/>
              <a:buNone/>
              <a:tabLst/>
              <a:defRPr/>
            </a:pPr>
            <a:endParaRPr kumimoji="0" lang="en-US" sz="3200" b="1" i="0" u="none" strike="noStrike" kern="0" cap="none" spc="0" normalizeH="0" baseline="0" noProof="0" dirty="0">
              <a:ln>
                <a:noFill/>
              </a:ln>
              <a:solidFill>
                <a:srgbClr val="FF0000"/>
              </a:solidFill>
              <a:effectLst/>
              <a:uLnTx/>
              <a:uFillTx/>
              <a:latin typeface="Calibri"/>
              <a:ea typeface="+mn-ea"/>
              <a:cs typeface="Arial"/>
            </a:endParaRPr>
          </a:p>
          <a:p>
            <a:pPr marL="0" marR="0" lvl="0" indent="0" algn="ctr" defTabSz="609585" rtl="0" eaLnBrk="1" fontAlgn="auto" latinLnBrk="0" hangingPunct="1">
              <a:lnSpc>
                <a:spcPct val="115000"/>
              </a:lnSpc>
              <a:spcBef>
                <a:spcPts val="0"/>
              </a:spcBef>
              <a:spcAft>
                <a:spcPts val="0"/>
              </a:spcAft>
              <a:buClrTx/>
              <a:buSz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Arial"/>
              </a:rPr>
              <a:t>Submission Deadline: December 31, 2025</a:t>
            </a:r>
            <a:endPar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457189" marR="0" lvl="0" indent="-457189" algn="l" defTabSz="609585" rtl="0" eaLnBrk="1" fontAlgn="auto" latinLnBrk="0" hangingPunct="1">
              <a:lnSpc>
                <a:spcPct val="100000"/>
              </a:lnSpc>
              <a:spcBef>
                <a:spcPts val="0"/>
              </a:spcBef>
              <a:spcAft>
                <a:spcPts val="0"/>
              </a:spcAft>
              <a:buClrTx/>
              <a:buSzTx/>
              <a:buFont typeface="Arial"/>
              <a:buChar char="•"/>
              <a:tabLst/>
              <a:defRPr/>
            </a:pP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3FFDAC8-BFBF-FF37-25A0-455575746CE8}"/>
              </a:ext>
            </a:extLst>
          </p:cNvPr>
          <p:cNvPicPr>
            <a:picLocks noChangeAspect="1"/>
          </p:cNvPicPr>
          <p:nvPr/>
        </p:nvPicPr>
        <p:blipFill>
          <a:blip r:embed="rId2"/>
          <a:srcRect l="4745" t="5733" r="4169" b="5723"/>
          <a:stretch/>
        </p:blipFill>
        <p:spPr>
          <a:xfrm>
            <a:off x="9700730" y="2156905"/>
            <a:ext cx="2096430" cy="2544189"/>
          </a:xfrm>
          <a:prstGeom prst="rect">
            <a:avLst/>
          </a:prstGeom>
        </p:spPr>
      </p:pic>
      <p:pic>
        <p:nvPicPr>
          <p:cNvPr id="2056" name="Picture 8" descr="Geophysical Research Letters | Wiley">
            <a:extLst>
              <a:ext uri="{FF2B5EF4-FFF2-40B4-BE49-F238E27FC236}">
                <a16:creationId xmlns:a16="http://schemas.microsoft.com/office/drawing/2014/main" id="{D925705E-EB80-0CF5-1277-BBBBD23BB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979" y="1952161"/>
            <a:ext cx="2227096" cy="28840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arth and Space Science - Wiley Online Library">
            <a:extLst>
              <a:ext uri="{FF2B5EF4-FFF2-40B4-BE49-F238E27FC236}">
                <a16:creationId xmlns:a16="http://schemas.microsoft.com/office/drawing/2014/main" id="{2C0D2742-28EA-3AF9-25C2-503065059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387" y="2005178"/>
            <a:ext cx="2148802" cy="28309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Journal of Geophysical Research: Atmospheres: Vol 124, No 13">
            <a:extLst>
              <a:ext uri="{FF2B5EF4-FFF2-40B4-BE49-F238E27FC236}">
                <a16:creationId xmlns:a16="http://schemas.microsoft.com/office/drawing/2014/main" id="{53E626FB-4B15-DA88-49A3-6A216F275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519" y="2024451"/>
            <a:ext cx="2132871" cy="2811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4BA52F-6204-7529-8F2B-474E2AACE9F1}"/>
              </a:ext>
            </a:extLst>
          </p:cNvPr>
          <p:cNvSpPr txBox="1"/>
          <p:nvPr/>
        </p:nvSpPr>
        <p:spPr>
          <a:xfrm>
            <a:off x="1892373" y="5963914"/>
            <a:ext cx="8668912" cy="461665"/>
          </a:xfrm>
          <a:prstGeom prst="rect">
            <a:avLst/>
          </a:prstGeom>
          <a:noFill/>
        </p:spPr>
        <p:txBody>
          <a:bodyPr wrap="none" rtlCol="0">
            <a:spAutoFit/>
          </a:bodyPr>
          <a:lstStyle/>
          <a:p>
            <a:r>
              <a:rPr lang="en-US" sz="2400" b="1" dirty="0">
                <a:solidFill>
                  <a:srgbClr val="00B050"/>
                </a:solidFill>
              </a:rPr>
              <a:t>Currently, 21 papers were submitted and 5 papers were published.</a:t>
            </a:r>
          </a:p>
        </p:txBody>
      </p:sp>
    </p:spTree>
    <p:extLst>
      <p:ext uri="{BB962C8B-B14F-4D97-AF65-F5344CB8AC3E}">
        <p14:creationId xmlns:p14="http://schemas.microsoft.com/office/powerpoint/2010/main" val="292327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073235"/>
            <a:ext cx="12192000" cy="4711530"/>
          </a:xfrm>
        </p:spPr>
        <p:txBody>
          <a:bodyPr/>
          <a:lstStyle/>
          <a:p>
            <a:r>
              <a:rPr lang="en-US" b="1" dirty="0"/>
              <a:t>TEMPO operations are nominal, and instrument is performing very well.</a:t>
            </a:r>
          </a:p>
          <a:p>
            <a:r>
              <a:rPr lang="en-US" b="1" dirty="0"/>
              <a:t>Mission extended to September 2026, further extension via Senior Review</a:t>
            </a:r>
          </a:p>
          <a:p>
            <a:r>
              <a:rPr lang="en-US" b="1" dirty="0"/>
              <a:t>V3 L1b, cloud, NO</a:t>
            </a:r>
            <a:r>
              <a:rPr lang="en-US" b="1" baseline="-25000" dirty="0"/>
              <a:t>2</a:t>
            </a:r>
            <a:r>
              <a:rPr lang="en-US" b="1" dirty="0"/>
              <a:t>, HCHO, total O</a:t>
            </a:r>
            <a:r>
              <a:rPr lang="en-US" b="1" baseline="-25000" dirty="0"/>
              <a:t>3</a:t>
            </a:r>
            <a:r>
              <a:rPr lang="en-US" b="1" dirty="0"/>
              <a:t> are publicly available and upgraded to provisional status. O</a:t>
            </a:r>
            <a:r>
              <a:rPr lang="en-US" b="1" baseline="-25000" dirty="0"/>
              <a:t>3</a:t>
            </a:r>
            <a:r>
              <a:rPr lang="en-US" b="1" dirty="0"/>
              <a:t> profile product is operationally produced.</a:t>
            </a:r>
          </a:p>
          <a:p>
            <a:r>
              <a:rPr lang="en-US" b="1" dirty="0"/>
              <a:t>Significantly improved V4 data products including ozone profile and V2 NRT products will be released in mid-September 2025</a:t>
            </a:r>
          </a:p>
          <a:p>
            <a:r>
              <a:rPr lang="en-US" b="1" dirty="0"/>
              <a:t>Many more TEMPO products to come!</a:t>
            </a:r>
          </a:p>
          <a:p>
            <a:r>
              <a:rPr lang="en-US" b="1" dirty="0"/>
              <a:t>AGU Special Collection “TEMPO data products, science and applications” are open until 12/31/2025.</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62346"/>
            <a:ext cx="12192000" cy="975701"/>
          </a:xfrm>
        </p:spPr>
        <p:txBody>
          <a:bodyPr/>
          <a:lstStyle/>
          <a:p>
            <a:r>
              <a:rPr lang="en-US" dirty="0"/>
              <a:t>Summary and Outlook</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WordArt 10">
            <a:extLst>
              <a:ext uri="{FF2B5EF4-FFF2-40B4-BE49-F238E27FC236}">
                <a16:creationId xmlns:a16="http://schemas.microsoft.com/office/drawing/2014/main" id="{29FD9F58-3BF5-733B-AF82-AC76D16B4019}"/>
              </a:ext>
            </a:extLst>
          </p:cNvPr>
          <p:cNvSpPr>
            <a:spLocks noChangeArrowheads="1" noChangeShapeType="1" noTextEdit="1"/>
          </p:cNvSpPr>
          <p:nvPr/>
        </p:nvSpPr>
        <p:spPr bwMode="auto">
          <a:xfrm>
            <a:off x="8551442" y="5985863"/>
            <a:ext cx="1869513" cy="685800"/>
          </a:xfrm>
          <a:prstGeom prst="rect">
            <a:avLst/>
          </a:prstGeom>
        </p:spPr>
        <p:txBody>
          <a:bodyPr wrap="none" fromWordArt="1">
            <a:prstTxWarp prst="textPlain">
              <a:avLst>
                <a:gd name="adj" fmla="val 50000"/>
              </a:avLst>
            </a:prstTxWarp>
          </a:bodyPr>
          <a:lstStyle/>
          <a:p>
            <a:pPr algn="ctr">
              <a:defRPr/>
            </a:pP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Monotype Corsiva" pitchFamily="66" charset="0"/>
                <a:ea typeface="+mn-ea"/>
              </a:rPr>
              <a:t>Thank you</a:t>
            </a: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rPr>
              <a:t>!</a:t>
            </a:r>
          </a:p>
        </p:txBody>
      </p:sp>
      <p:sp>
        <p:nvSpPr>
          <p:cNvPr id="9" name="Rectangle 8">
            <a:extLst>
              <a:ext uri="{FF2B5EF4-FFF2-40B4-BE49-F238E27FC236}">
                <a16:creationId xmlns:a16="http://schemas.microsoft.com/office/drawing/2014/main" id="{FABDD6B3-6238-F923-E02F-39CD1B3C1A57}"/>
              </a:ext>
            </a:extLst>
          </p:cNvPr>
          <p:cNvSpPr>
            <a:spLocks noChangeArrowheads="1"/>
          </p:cNvSpPr>
          <p:nvPr/>
        </p:nvSpPr>
        <p:spPr bwMode="auto">
          <a:xfrm>
            <a:off x="983848" y="5972437"/>
            <a:ext cx="6976153" cy="7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en-US" sz="2400" b="1" i="1" dirty="0">
                <a:solidFill>
                  <a:srgbClr val="002060"/>
                </a:solidFill>
              </a:rPr>
              <a:t>Acknowledgements: </a:t>
            </a:r>
            <a:r>
              <a:rPr lang="en-US" sz="2400" b="1" dirty="0"/>
              <a:t>Funding from NASA (TEMPO, NNL13AA09C; SNWG TEMPO NRT, 80MSFC24CA004)</a:t>
            </a:r>
          </a:p>
        </p:txBody>
      </p:sp>
      <p:sp>
        <p:nvSpPr>
          <p:cNvPr id="2" name="TextBox 1">
            <a:extLst>
              <a:ext uri="{FF2B5EF4-FFF2-40B4-BE49-F238E27FC236}">
                <a16:creationId xmlns:a16="http://schemas.microsoft.com/office/drawing/2014/main" id="{0188F1EF-23A2-584A-93E7-10935BBC01DB}"/>
              </a:ext>
            </a:extLst>
          </p:cNvPr>
          <p:cNvSpPr txBox="1"/>
          <p:nvPr/>
        </p:nvSpPr>
        <p:spPr>
          <a:xfrm>
            <a:off x="983848" y="59956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40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2000" cy="975701"/>
          </a:xfrm>
        </p:spPr>
        <p:txBody>
          <a:bodyPr/>
          <a:lstStyle/>
          <a:p>
            <a:r>
              <a:rPr lang="en-US" dirty="0"/>
              <a:t>Tropospheric Emissions: </a:t>
            </a:r>
            <a:br>
              <a:rPr lang="en-US" dirty="0"/>
            </a:br>
            <a:r>
              <a:rPr lang="en-US" dirty="0"/>
              <a:t>Monitoring of Pollution</a:t>
            </a:r>
          </a:p>
        </p:txBody>
      </p:sp>
      <p:sp>
        <p:nvSpPr>
          <p:cNvPr id="6" name="Google Shape;361;p51">
            <a:extLst>
              <a:ext uri="{FF2B5EF4-FFF2-40B4-BE49-F238E27FC236}">
                <a16:creationId xmlns:a16="http://schemas.microsoft.com/office/drawing/2014/main" id="{B047B960-0AA6-55DD-81C2-DF300AA9FFAE}"/>
              </a:ext>
            </a:extLst>
          </p:cNvPr>
          <p:cNvSpPr txBox="1">
            <a:spLocks/>
          </p:cNvSpPr>
          <p:nvPr/>
        </p:nvSpPr>
        <p:spPr>
          <a:xfrm>
            <a:off x="-3112" y="1128851"/>
            <a:ext cx="5901486" cy="5609198"/>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NASA’s first Earth Venture Instrument (EVI-1), selected in 2012</a:t>
            </a:r>
          </a:p>
          <a:p>
            <a:pPr marL="228600" indent="-228600">
              <a:spcBef>
                <a:spcPts val="0"/>
              </a:spcBef>
              <a:buClr>
                <a:prstClr val="black"/>
              </a:buClr>
              <a:buSzPts val="1400"/>
              <a:buFont typeface="Wingdings" pitchFamily="2" charset="2"/>
              <a:buChar char="Ø"/>
            </a:pPr>
            <a:endParaRPr lang="en-US" sz="2000" dirty="0">
              <a:solidFill>
                <a:prstClr val="black"/>
              </a:solidFill>
              <a:latin typeface="Arial" panose="020B0604020202020204" pitchFamily="34" charset="0"/>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Led by Smithsonian Astrophysical Observatory (SAO) in partnership with NASA </a:t>
            </a:r>
            <a:r>
              <a:rPr lang="en-US" sz="2000" dirty="0" err="1">
                <a:solidFill>
                  <a:prstClr val="black"/>
                </a:solidFill>
                <a:latin typeface="Arial" panose="020B0604020202020204" pitchFamily="34" charset="0"/>
                <a:cs typeface="Arial" panose="020B0604020202020204" pitchFamily="34" charset="0"/>
              </a:rPr>
              <a:t>LaRC</a:t>
            </a:r>
            <a:r>
              <a:rPr lang="en-US" sz="2000" dirty="0">
                <a:solidFill>
                  <a:prstClr val="black"/>
                </a:solidFill>
                <a:latin typeface="Arial" panose="020B0604020202020204" pitchFamily="34" charset="0"/>
                <a:cs typeface="Arial" panose="020B0604020202020204" pitchFamily="34" charset="0"/>
              </a:rPr>
              <a:t>, with instrument built by Ball Aerospace (now part of BAE Systems)</a:t>
            </a:r>
          </a:p>
          <a:p>
            <a:pPr marL="0" indent="0">
              <a:spcBef>
                <a:spcPts val="0"/>
              </a:spcBef>
              <a:buClr>
                <a:prstClr val="black"/>
              </a:buClr>
              <a:buSzPts val="1400"/>
              <a:buNone/>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NASA’s first GEO &amp; host payload, launched on board Intelsat-40e in April 2023 on to the GEO at 91</a:t>
            </a:r>
            <a:r>
              <a:rPr lang="en-US" sz="2000" b="1" kern="0" baseline="30000" dirty="0">
                <a:solidFill>
                  <a:prstClr val="black"/>
                </a:solidFill>
                <a:latin typeface="Calibri" panose="020F0502020204030204" pitchFamily="34" charset="0"/>
                <a:ea typeface="Arial Narrow"/>
                <a:cs typeface="Calibri" panose="020F0502020204030204" pitchFamily="34" charset="0"/>
                <a:sym typeface="Arial Narrow"/>
              </a:rPr>
              <a:t> ∘ </a:t>
            </a:r>
            <a:r>
              <a:rPr lang="en-US" sz="2000" dirty="0">
                <a:solidFill>
                  <a:prstClr val="black"/>
                </a:solidFill>
                <a:latin typeface="Arial" panose="020B0604020202020204" pitchFamily="34" charset="0"/>
                <a:cs typeface="Arial" panose="020B0604020202020204" pitchFamily="34" charset="0"/>
              </a:rPr>
              <a:t>W</a:t>
            </a:r>
          </a:p>
          <a:p>
            <a:pPr marL="0" indent="0">
              <a:spcBef>
                <a:spcPts val="0"/>
              </a:spcBef>
              <a:buClr>
                <a:prstClr val="black"/>
              </a:buClr>
              <a:buSzPts val="1400"/>
              <a:buNone/>
            </a:pPr>
            <a:endParaRPr lang="en-US" sz="2000" dirty="0">
              <a:solidFill>
                <a:prstClr val="black"/>
              </a:solidFill>
              <a:latin typeface="Arial" panose="020B0604020202020204" pitchFamily="34" charset="0"/>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H</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ourly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daytime air pollution over North America at neighborhood scale (2x4.75 km</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the center of the field of regard)</a:t>
            </a:r>
          </a:p>
          <a:p>
            <a:pPr marL="0" indent="0">
              <a:spcBef>
                <a:spcPts val="0"/>
              </a:spcBef>
              <a:buClr>
                <a:prstClr val="black"/>
              </a:buClr>
              <a:buSzPts val="1400"/>
              <a:buNone/>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Global Geostationary Air Quality Constellation along with GEMS (2020) and Sentinel-4 (7/2025)</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oogle Shape;365;p51">
            <a:extLst>
              <a:ext uri="{FF2B5EF4-FFF2-40B4-BE49-F238E27FC236}">
                <a16:creationId xmlns:a16="http://schemas.microsoft.com/office/drawing/2014/main" id="{4DCC7D83-2F66-DC02-216E-AE4D99270C89}"/>
              </a:ext>
            </a:extLst>
          </p:cNvPr>
          <p:cNvPicPr preferRelativeResize="0">
            <a:picLocks noChangeAspect="1"/>
          </p:cNvPicPr>
          <p:nvPr/>
        </p:nvPicPr>
        <p:blipFill>
          <a:blip r:embed="rId3">
            <a:alphaModFix/>
          </a:blip>
          <a:stretch>
            <a:fillRect/>
          </a:stretch>
        </p:blipFill>
        <p:spPr>
          <a:xfrm>
            <a:off x="5879259" y="3308279"/>
            <a:ext cx="6070749" cy="3419869"/>
          </a:xfrm>
          <a:prstGeom prst="rect">
            <a:avLst/>
          </a:prstGeom>
          <a:noFill/>
          <a:ln>
            <a:noFill/>
          </a:ln>
        </p:spPr>
      </p:pic>
      <p:sp>
        <p:nvSpPr>
          <p:cNvPr id="8" name="Google Shape;364;p51">
            <a:extLst>
              <a:ext uri="{FF2B5EF4-FFF2-40B4-BE49-F238E27FC236}">
                <a16:creationId xmlns:a16="http://schemas.microsoft.com/office/drawing/2014/main" id="{885C301D-DF20-3FA3-41A3-09AEA3401FF9}"/>
              </a:ext>
            </a:extLst>
          </p:cNvPr>
          <p:cNvSpPr txBox="1"/>
          <p:nvPr/>
        </p:nvSpPr>
        <p:spPr>
          <a:xfrm>
            <a:off x="9197585" y="6623555"/>
            <a:ext cx="2576400"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NASA’s Scientific Visualization Studio</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1">
            <a:extLst>
              <a:ext uri="{FF2B5EF4-FFF2-40B4-BE49-F238E27FC236}">
                <a16:creationId xmlns:a16="http://schemas.microsoft.com/office/drawing/2014/main" id="{D77A3B3F-D54D-5BCE-C5E0-2D063FD5DD3A}"/>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6772416D-83CD-2337-4D56-E716B6FAFC57}"/>
              </a:ext>
            </a:extLst>
          </p:cNvPr>
          <p:cNvGrpSpPr>
            <a:grpSpLocks noChangeAspect="1"/>
          </p:cNvGrpSpPr>
          <p:nvPr/>
        </p:nvGrpSpPr>
        <p:grpSpPr>
          <a:xfrm>
            <a:off x="9411101" y="1121549"/>
            <a:ext cx="2544128" cy="2166460"/>
            <a:chOff x="6388190" y="-1519655"/>
            <a:chExt cx="4584610" cy="3904039"/>
          </a:xfrm>
        </p:grpSpPr>
        <p:sp>
          <p:nvSpPr>
            <p:cNvPr id="3" name="Rounded Rectangle 2">
              <a:extLst>
                <a:ext uri="{FF2B5EF4-FFF2-40B4-BE49-F238E27FC236}">
                  <a16:creationId xmlns:a16="http://schemas.microsoft.com/office/drawing/2014/main" id="{79DAAF62-B391-6CE0-81F3-F1C38D6E785F}"/>
                </a:ext>
              </a:extLst>
            </p:cNvPr>
            <p:cNvSpPr/>
            <p:nvPr/>
          </p:nvSpPr>
          <p:spPr>
            <a:xfrm>
              <a:off x="6388190" y="-1519655"/>
              <a:ext cx="4584610" cy="3904039"/>
            </a:xfrm>
            <a:prstGeom prst="roundRect">
              <a:avLst>
                <a:gd name="adj" fmla="val 6128"/>
              </a:avLst>
            </a:prstGeom>
            <a:solidFill>
              <a:schemeClr val="tx1"/>
            </a:solidFill>
            <a:ln>
              <a:noFill/>
            </a:ln>
            <a:effectLst>
              <a:outerShdw blurRad="174789" dist="38100" dir="2700000" algn="tl" rotWithShape="0">
                <a:prstClr val="black">
                  <a:alpha val="4882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EEF78C-4DE1-9019-2006-26CE3333B5B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57796" y="-1365691"/>
              <a:ext cx="4384525" cy="3645782"/>
            </a:xfrm>
            <a:prstGeom prst="rect">
              <a:avLst/>
            </a:prstGeom>
          </p:spPr>
        </p:pic>
      </p:grpSp>
      <p:pic>
        <p:nvPicPr>
          <p:cNvPr id="5" name="Picture 4">
            <a:extLst>
              <a:ext uri="{FF2B5EF4-FFF2-40B4-BE49-F238E27FC236}">
                <a16:creationId xmlns:a16="http://schemas.microsoft.com/office/drawing/2014/main" id="{48EE77FE-C0EA-34B2-9285-09B17A83D94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01486" y="1121549"/>
            <a:ext cx="3296099" cy="1745711"/>
          </a:xfrm>
          <a:prstGeom prst="roundRect">
            <a:avLst>
              <a:gd name="adj" fmla="val 5842"/>
            </a:avLst>
          </a:prstGeom>
          <a:ln>
            <a:solidFill>
              <a:schemeClr val="tx2"/>
            </a:solidFill>
          </a:ln>
          <a:effectLst>
            <a:outerShdw blurRad="174789" dist="38100" dir="2700000" algn="tl" rotWithShape="0">
              <a:prstClr val="black">
                <a:alpha val="48828"/>
              </a:prstClr>
            </a:outerShdw>
          </a:effectLst>
        </p:spPr>
      </p:pic>
      <p:sp>
        <p:nvSpPr>
          <p:cNvPr id="10" name="Google Shape;364;p51">
            <a:extLst>
              <a:ext uri="{FF2B5EF4-FFF2-40B4-BE49-F238E27FC236}">
                <a16:creationId xmlns:a16="http://schemas.microsoft.com/office/drawing/2014/main" id="{F9EEC671-1114-8B18-F30D-910F3E1DDFC3}"/>
              </a:ext>
            </a:extLst>
          </p:cNvPr>
          <p:cNvSpPr txBox="1"/>
          <p:nvPr/>
        </p:nvSpPr>
        <p:spPr>
          <a:xfrm>
            <a:off x="5982676" y="2797364"/>
            <a:ext cx="3364524"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TEMPO first light RGB and examples of spectra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Credit: </a:t>
            </a:r>
            <a:r>
              <a:rPr kumimoji="0" lang="en" sz="1200" b="0" i="0" u="none" strike="noStrike" kern="1200" cap="none" spc="0" normalizeH="0" baseline="0" noProof="0" dirty="0" err="1">
                <a:ln>
                  <a:noFill/>
                </a:ln>
                <a:solidFill>
                  <a:prstClr val="black"/>
                </a:solidFill>
                <a:effectLst/>
                <a:uLnTx/>
                <a:uFillTx/>
                <a:latin typeface="Calibri"/>
                <a:ea typeface="+mn-ea"/>
                <a:cs typeface="+mn-cs"/>
              </a:rPr>
              <a:t>Heesung</a:t>
            </a:r>
            <a:r>
              <a:rPr kumimoji="0" lang="en" sz="1200" b="0" i="0" u="none" strike="noStrike" kern="1200" cap="none" spc="0" normalizeH="0" baseline="0" noProof="0" dirty="0">
                <a:ln>
                  <a:noFill/>
                </a:ln>
                <a:solidFill>
                  <a:prstClr val="black"/>
                </a:solidFill>
                <a:effectLst/>
                <a:uLnTx/>
                <a:uFillTx/>
                <a:latin typeface="Calibri"/>
                <a:ea typeface="+mn-ea"/>
                <a:cs typeface="+mn-cs"/>
              </a:rPr>
              <a:t> Chong</a:t>
            </a: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70A9EF0-2EA9-3B17-24CB-9A0D963856B5}"/>
              </a:ext>
            </a:extLst>
          </p:cNvPr>
          <p:cNvSpPr txBox="1"/>
          <p:nvPr/>
        </p:nvSpPr>
        <p:spPr>
          <a:xfrm>
            <a:off x="9917267" y="1522449"/>
            <a:ext cx="1137036" cy="307777"/>
          </a:xfrm>
          <a:prstGeom prst="rect">
            <a:avLst/>
          </a:prstGeom>
          <a:noFill/>
        </p:spPr>
        <p:txBody>
          <a:bodyPr wrap="square" rtlCol="0">
            <a:spAutoFit/>
          </a:bodyPr>
          <a:lstStyle/>
          <a:p>
            <a:r>
              <a:rPr lang="en-US" sz="1400" b="1" dirty="0">
                <a:solidFill>
                  <a:srgbClr val="FF0000"/>
                </a:solidFill>
              </a:rPr>
              <a:t>293-494 nm</a:t>
            </a:r>
          </a:p>
        </p:txBody>
      </p:sp>
      <p:sp>
        <p:nvSpPr>
          <p:cNvPr id="12" name="TextBox 11">
            <a:extLst>
              <a:ext uri="{FF2B5EF4-FFF2-40B4-BE49-F238E27FC236}">
                <a16:creationId xmlns:a16="http://schemas.microsoft.com/office/drawing/2014/main" id="{2C8AE72F-BCBE-811C-0C72-CE878B17FFC3}"/>
              </a:ext>
            </a:extLst>
          </p:cNvPr>
          <p:cNvSpPr txBox="1"/>
          <p:nvPr/>
        </p:nvSpPr>
        <p:spPr>
          <a:xfrm>
            <a:off x="10821305" y="1282969"/>
            <a:ext cx="1137036" cy="307777"/>
          </a:xfrm>
          <a:prstGeom prst="rect">
            <a:avLst/>
          </a:prstGeom>
          <a:noFill/>
        </p:spPr>
        <p:txBody>
          <a:bodyPr wrap="square" rtlCol="0">
            <a:spAutoFit/>
          </a:bodyPr>
          <a:lstStyle/>
          <a:p>
            <a:r>
              <a:rPr lang="en-US" sz="1400" b="1" dirty="0">
                <a:solidFill>
                  <a:srgbClr val="FF0000"/>
                </a:solidFill>
              </a:rPr>
              <a:t>538-741 nm</a:t>
            </a:r>
          </a:p>
        </p:txBody>
      </p:sp>
    </p:spTree>
    <p:extLst>
      <p:ext uri="{BB962C8B-B14F-4D97-AF65-F5344CB8AC3E}">
        <p14:creationId xmlns:p14="http://schemas.microsoft.com/office/powerpoint/2010/main" val="3640494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23650"/>
            <a:ext cx="12191999" cy="975701"/>
          </a:xfrm>
        </p:spPr>
        <p:txBody>
          <a:bodyPr/>
          <a:lstStyle/>
          <a:p>
            <a:pPr lvl="0"/>
            <a:r>
              <a:rPr lang="en-US" dirty="0"/>
              <a:t>TEMPO Scanning</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Google Shape;410;p55">
            <a:extLst>
              <a:ext uri="{FF2B5EF4-FFF2-40B4-BE49-F238E27FC236}">
                <a16:creationId xmlns:a16="http://schemas.microsoft.com/office/drawing/2014/main" id="{D1E0C0A0-7FC3-A397-93E0-0F102696D7BE}"/>
              </a:ext>
            </a:extLst>
          </p:cNvPr>
          <p:cNvSpPr txBox="1">
            <a:spLocks/>
          </p:cNvSpPr>
          <p:nvPr/>
        </p:nvSpPr>
        <p:spPr>
          <a:xfrm>
            <a:off x="4853" y="909780"/>
            <a:ext cx="5462548" cy="6283228"/>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228600">
              <a:spcBef>
                <a:spcPts val="600"/>
              </a:spcBef>
              <a:buClr>
                <a:schemeClr val="dk1"/>
              </a:buClr>
              <a:buSzPts val="1400"/>
              <a:buFont typeface="Arial"/>
              <a:buNone/>
            </a:pPr>
            <a:r>
              <a:rPr lang="en-US" sz="2000" b="1" dirty="0">
                <a:latin typeface="Arial" panose="020B0604020202020204" pitchFamily="34" charset="0"/>
                <a:cs typeface="Arial" panose="020B0604020202020204" pitchFamily="34" charset="0"/>
              </a:rPr>
              <a:t>Nominal scans: hourly, 2.4M pixels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2035 North/South pixels</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1181 East/West steps per hour</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 x 4.75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at center of field of regard</a:t>
            </a:r>
          </a:p>
          <a:p>
            <a:pPr marL="457200" indent="-228600">
              <a:spcBef>
                <a:spcPts val="800"/>
              </a:spcBef>
              <a:buClr>
                <a:schemeClr val="dk1"/>
              </a:buClr>
              <a:buSzPts val="1400"/>
              <a:buFont typeface="Arial"/>
              <a:buNone/>
            </a:pPr>
            <a:r>
              <a:rPr lang="en-US" sz="2000" b="1" dirty="0">
                <a:latin typeface="Arial" panose="020B0604020202020204" pitchFamily="34" charset="0"/>
                <a:cs typeface="Arial" panose="020B0604020202020204" pitchFamily="34" charset="0"/>
              </a:rPr>
              <a:t>Optimized scans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Higher temporal resolution scans in early AM and late PM over coasts (40 mins)</a:t>
            </a:r>
          </a:p>
          <a:p>
            <a:pPr marL="457200" lvl="0" indent="-228600" defTabSz="914400">
              <a:spcBef>
                <a:spcPts val="800"/>
              </a:spcBef>
              <a:buClr>
                <a:prstClr val="black"/>
              </a:buClr>
              <a:buSzPts val="1400"/>
              <a:buNone/>
              <a:defRPr/>
            </a:pPr>
            <a:r>
              <a:rPr lang="en-US" sz="2000" b="1" dirty="0">
                <a:solidFill>
                  <a:prstClr val="black"/>
                </a:solidFill>
                <a:latin typeface="Arial" panose="020B0604020202020204" pitchFamily="34" charset="0"/>
                <a:cs typeface="Arial" panose="020B0604020202020204" pitchFamily="34" charset="0"/>
              </a:rPr>
              <a:t>Twilights scans (</a:t>
            </a:r>
            <a:r>
              <a:rPr lang="en-US" sz="1800" b="1" i="1" dirty="0">
                <a:solidFill>
                  <a:srgbClr val="FF0000"/>
                </a:solidFill>
                <a:latin typeface="Arial" panose="020B0604020202020204" pitchFamily="34" charset="0"/>
                <a:cs typeface="Arial" panose="020B0604020202020204" pitchFamily="34" charset="0"/>
              </a:rPr>
              <a:t>science bonus &amp; discovery</a:t>
            </a:r>
            <a:r>
              <a:rPr lang="en-US" sz="2000" b="1" dirty="0">
                <a:solidFill>
                  <a:prstClr val="black"/>
                </a:solidFill>
                <a:latin typeface="Arial" panose="020B0604020202020204" pitchFamily="34" charset="0"/>
                <a:cs typeface="Arial" panose="020B0604020202020204" pitchFamily="34" charset="0"/>
              </a:rPr>
              <a:t>)</a:t>
            </a:r>
            <a:endParaRPr lang="en-US" sz="2000" dirty="0">
              <a:solidFill>
                <a:prstClr val="black"/>
              </a:solidFill>
              <a:latin typeface="Arial" panose="020B0604020202020204" pitchFamily="34" charset="0"/>
              <a:cs typeface="Arial" panose="020B0604020202020204" pitchFamily="34" charset="0"/>
            </a:endParaRPr>
          </a:p>
          <a:p>
            <a:pPr marL="548640" lvl="1" indent="-285750" defTabSz="914400">
              <a:lnSpc>
                <a:spcPct val="90000"/>
              </a:lnSpc>
              <a:spcBef>
                <a:spcPts val="400"/>
              </a:spcBef>
              <a:buSzPts val="1400"/>
              <a:buFont typeface="Wingdings" pitchFamily="2" charset="2"/>
              <a:buChar char="Ø"/>
              <a:defRPr/>
            </a:pPr>
            <a:r>
              <a:rPr lang="en-US" sz="1800" dirty="0">
                <a:solidFill>
                  <a:prstClr val="black"/>
                </a:solidFill>
                <a:latin typeface="Arial" panose="020B0604020202020204" pitchFamily="34" charset="0"/>
                <a:cs typeface="Arial" panose="020B0604020202020204" pitchFamily="34" charset="0"/>
              </a:rPr>
              <a:t>Performed during darkness (~Aug. 15-Apr. 15)</a:t>
            </a:r>
          </a:p>
          <a:p>
            <a:pPr marL="548640" lvl="1" indent="-285750" defTabSz="914400">
              <a:lnSpc>
                <a:spcPct val="90000"/>
              </a:lnSpc>
              <a:spcBef>
                <a:spcPts val="400"/>
              </a:spcBef>
              <a:buSzPts val="1400"/>
              <a:buFont typeface="Wingdings" pitchFamily="2" charset="2"/>
              <a:buChar char="Ø"/>
              <a:defRPr/>
            </a:pPr>
            <a:r>
              <a:rPr lang="en-US" sz="1800" dirty="0">
                <a:solidFill>
                  <a:prstClr val="black"/>
                </a:solidFill>
                <a:latin typeface="Arial" panose="020B0604020202020204" pitchFamily="34" charset="0"/>
                <a:cs typeface="Arial" panose="020B0604020202020204" pitchFamily="34" charset="0"/>
              </a:rPr>
              <a:t>City lights, moonlights, Aurora, airglow, gas flaring, lightning, fires </a:t>
            </a:r>
          </a:p>
          <a:p>
            <a:pPr marL="457200" indent="-228600">
              <a:spcBef>
                <a:spcPts val="800"/>
              </a:spcBef>
              <a:buClr>
                <a:schemeClr val="dk1"/>
              </a:buClr>
              <a:buSzPts val="1400"/>
              <a:buNone/>
            </a:pPr>
            <a:r>
              <a:rPr lang="en-US" sz="2000" b="1" dirty="0">
                <a:latin typeface="Arial" panose="020B0604020202020204" pitchFamily="34" charset="0"/>
                <a:cs typeface="Arial" panose="020B0604020202020204" pitchFamily="34" charset="0"/>
              </a:rPr>
              <a:t>Special observations to support TEMPO Green Paper: </a:t>
            </a:r>
            <a:r>
              <a:rPr lang="en-US" sz="1600" dirty="0">
                <a:solidFill>
                  <a:srgbClr val="FF0000"/>
                </a:solidFill>
                <a:latin typeface="Arial" panose="020B0604020202020204" pitchFamily="34" charset="0"/>
                <a:cs typeface="Arial" panose="020B0604020202020204" pitchFamily="34" charset="0"/>
              </a:rPr>
              <a:t>21 days in 2025 for wildfires, prescribed burning, lightning NOx, CO Front Range field campaigns, CAL/VAL</a:t>
            </a:r>
          </a:p>
          <a:p>
            <a:pPr marL="548640" lvl="1" indent="-285750">
              <a:lnSpc>
                <a:spcPct val="90000"/>
              </a:lnSpc>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High-time scans (5-10 mins) over selected regions (alternate hourly scan /</a:t>
            </a:r>
          </a:p>
          <a:p>
            <a:pPr marL="262890" lvl="1" indent="0">
              <a:lnSpc>
                <a:spcPct val="90000"/>
              </a:lnSpc>
              <a:spcBef>
                <a:spcPts val="0"/>
              </a:spcBef>
              <a:buSzPts val="1400"/>
              <a:buNone/>
            </a:pPr>
            <a:r>
              <a:rPr lang="en-US" sz="1800" dirty="0">
                <a:latin typeface="Arial" panose="020B0604020202020204" pitchFamily="34" charset="0"/>
                <a:cs typeface="Arial" panose="020B0604020202020204" pitchFamily="34" charset="0"/>
              </a:rPr>
              <a:t>    1 hour high-time scans)</a:t>
            </a:r>
          </a:p>
          <a:p>
            <a:pPr marL="548640" lvl="1" indent="-285750">
              <a:lnSpc>
                <a:spcPct val="90000"/>
              </a:lnSpc>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Lunar collect (4/9/2025)</a:t>
            </a:r>
          </a:p>
          <a:p>
            <a:pPr marL="548640" lvl="1" indent="-285750">
              <a:lnSpc>
                <a:spcPct val="90000"/>
              </a:lnSpc>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RRV 2024/2025 (side slither)</a:t>
            </a:r>
          </a:p>
          <a:p>
            <a:pPr marL="548640" lvl="1" indent="-285750">
              <a:lnSpc>
                <a:spcPct val="90000"/>
              </a:lnSpc>
              <a:spcBef>
                <a:spcPts val="0"/>
              </a:spcBef>
              <a:buSzPts val="1400"/>
              <a:buFont typeface="Wingdings" pitchFamily="2" charset="2"/>
              <a:buChar char="Ø"/>
            </a:pPr>
            <a:endParaRPr lang="en-US"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B790F79-F25E-DC62-EBCB-77287D5CD548}"/>
              </a:ext>
            </a:extLst>
          </p:cNvPr>
          <p:cNvSpPr txBox="1"/>
          <p:nvPr/>
        </p:nvSpPr>
        <p:spPr>
          <a:xfrm>
            <a:off x="4982084" y="6290472"/>
            <a:ext cx="3981399" cy="646331"/>
          </a:xfrm>
          <a:prstGeom prst="rect">
            <a:avLst/>
          </a:prstGeom>
          <a:noFill/>
        </p:spPr>
        <p:txBody>
          <a:bodyPr wrap="square">
            <a:spAutoFit/>
          </a:bodyPr>
          <a:lstStyle/>
          <a:p>
            <a:pPr>
              <a:spcBef>
                <a:spcPts val="0"/>
              </a:spcBef>
              <a:buClr>
                <a:schemeClr val="dk1"/>
              </a:buClr>
              <a:buSzPts val="1400"/>
              <a:buNone/>
            </a:pPr>
            <a:r>
              <a:rPr lang="en-US" sz="1800" dirty="0">
                <a:solidFill>
                  <a:srgbClr val="00B050"/>
                </a:solidFill>
                <a:latin typeface="Arial" panose="020B0604020202020204" pitchFamily="34" charset="0"/>
                <a:cs typeface="Arial" panose="020B0604020202020204" pitchFamily="34" charset="0"/>
              </a:rPr>
              <a:t>Request special observations at TEMPO Early Adopter Website</a:t>
            </a:r>
          </a:p>
        </p:txBody>
      </p:sp>
      <p:pic>
        <p:nvPicPr>
          <p:cNvPr id="6" name="TEMPO_3_28_2024_CONUS_1080p30.mp4">
            <a:extLst>
              <a:ext uri="{FF2B5EF4-FFF2-40B4-BE49-F238E27FC236}">
                <a16:creationId xmlns:a16="http://schemas.microsoft.com/office/drawing/2014/main" id="{D3069630-B107-14F6-957E-A2710913DB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4107" y="1702664"/>
            <a:ext cx="6460671" cy="3625123"/>
          </a:xfrm>
          <a:prstGeom prst="rect">
            <a:avLst/>
          </a:prstGeom>
        </p:spPr>
      </p:pic>
      <p:sp>
        <p:nvSpPr>
          <p:cNvPr id="7" name="Google Shape;364;p51">
            <a:extLst>
              <a:ext uri="{FF2B5EF4-FFF2-40B4-BE49-F238E27FC236}">
                <a16:creationId xmlns:a16="http://schemas.microsoft.com/office/drawing/2014/main" id="{02359FD1-E64A-0786-5034-13063B8BF555}"/>
              </a:ext>
            </a:extLst>
          </p:cNvPr>
          <p:cNvSpPr txBox="1"/>
          <p:nvPr/>
        </p:nvSpPr>
        <p:spPr>
          <a:xfrm>
            <a:off x="7990312" y="5288185"/>
            <a:ext cx="4074466" cy="4308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prstClr val="black"/>
                </a:solidFill>
                <a:effectLst/>
                <a:uLnTx/>
                <a:uFillTx/>
                <a:latin typeface="Calibri"/>
                <a:ea typeface="+mn-ea"/>
                <a:cs typeface="+mn-cs"/>
              </a:rPr>
              <a:t>Credit: NASA’s Scientific Visualization Studio</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A qr code on a white background&#10;&#10;Description automatically generated">
            <a:extLst>
              <a:ext uri="{FF2B5EF4-FFF2-40B4-BE49-F238E27FC236}">
                <a16:creationId xmlns:a16="http://schemas.microsoft.com/office/drawing/2014/main" id="{20F0CBC0-69D5-A179-53AC-FFDB2E974EBC}"/>
              </a:ext>
            </a:extLst>
          </p:cNvPr>
          <p:cNvPicPr>
            <a:picLocks noChangeAspect="1"/>
          </p:cNvPicPr>
          <p:nvPr/>
        </p:nvPicPr>
        <p:blipFill>
          <a:blip r:embed="rId6"/>
          <a:stretch>
            <a:fillRect/>
          </a:stretch>
        </p:blipFill>
        <p:spPr>
          <a:xfrm>
            <a:off x="3903317" y="5850519"/>
            <a:ext cx="1078767" cy="1078767"/>
          </a:xfrm>
          <a:prstGeom prst="rect">
            <a:avLst/>
          </a:prstGeom>
        </p:spPr>
      </p:pic>
      <p:grpSp>
        <p:nvGrpSpPr>
          <p:cNvPr id="9" name="Group 8">
            <a:extLst>
              <a:ext uri="{FF2B5EF4-FFF2-40B4-BE49-F238E27FC236}">
                <a16:creationId xmlns:a16="http://schemas.microsoft.com/office/drawing/2014/main" id="{8615FEB6-35F1-262D-6DCE-6849681E4D6C}"/>
              </a:ext>
            </a:extLst>
          </p:cNvPr>
          <p:cNvGrpSpPr/>
          <p:nvPr/>
        </p:nvGrpSpPr>
        <p:grpSpPr>
          <a:xfrm>
            <a:off x="4945711" y="1332335"/>
            <a:ext cx="7729218" cy="5010617"/>
            <a:chOff x="1668086" y="996688"/>
            <a:chExt cx="8856617" cy="5179568"/>
          </a:xfrm>
        </p:grpSpPr>
        <p:sp>
          <p:nvSpPr>
            <p:cNvPr id="11" name="TextBox 10">
              <a:extLst>
                <a:ext uri="{FF2B5EF4-FFF2-40B4-BE49-F238E27FC236}">
                  <a16:creationId xmlns:a16="http://schemas.microsoft.com/office/drawing/2014/main" id="{AE648FC8-3EAA-8CD9-9FE4-C53294BBA810}"/>
                </a:ext>
              </a:extLst>
            </p:cNvPr>
            <p:cNvSpPr txBox="1"/>
            <p:nvPr/>
          </p:nvSpPr>
          <p:spPr>
            <a:xfrm>
              <a:off x="2297766" y="5851649"/>
              <a:ext cx="7541559" cy="324607"/>
            </a:xfrm>
            <a:prstGeom prst="rect">
              <a:avLst/>
            </a:prstGeom>
            <a:noFill/>
          </p:spPr>
          <p:txBody>
            <a:bodyPr wrap="square" rtlCol="0">
              <a:spAutoFit/>
            </a:bodyPr>
            <a:lstStyle/>
            <a:p>
              <a:pPr algn="ctr"/>
              <a:r>
                <a:rPr lang="en-US" sz="1400" dirty="0"/>
                <a:t>Radiance derivation </a:t>
              </a:r>
              <a:r>
                <a:rPr lang="en-US" sz="1400" dirty="0">
                  <a:sym typeface="Wingdings" pitchFamily="2" charset="2"/>
                </a:rPr>
                <a:t> Post-processing (de-speckling, de-streaking, etc.)  Composite</a:t>
              </a:r>
              <a:endParaRPr lang="en-US" sz="1400" dirty="0"/>
            </a:p>
          </p:txBody>
        </p:sp>
        <p:grpSp>
          <p:nvGrpSpPr>
            <p:cNvPr id="12" name="Group 11">
              <a:extLst>
                <a:ext uri="{FF2B5EF4-FFF2-40B4-BE49-F238E27FC236}">
                  <a16:creationId xmlns:a16="http://schemas.microsoft.com/office/drawing/2014/main" id="{FADFEF3D-5FA8-EF96-604C-DA4FFB5E053F}"/>
                </a:ext>
              </a:extLst>
            </p:cNvPr>
            <p:cNvGrpSpPr/>
            <p:nvPr/>
          </p:nvGrpSpPr>
          <p:grpSpPr>
            <a:xfrm>
              <a:off x="2209800" y="1315809"/>
              <a:ext cx="7772400" cy="4578755"/>
              <a:chOff x="2209800" y="1232682"/>
              <a:chExt cx="7772400" cy="4578755"/>
            </a:xfrm>
          </p:grpSpPr>
          <p:pic>
            <p:nvPicPr>
              <p:cNvPr id="14" name="Picture 13">
                <a:extLst>
                  <a:ext uri="{FF2B5EF4-FFF2-40B4-BE49-F238E27FC236}">
                    <a16:creationId xmlns:a16="http://schemas.microsoft.com/office/drawing/2014/main" id="{9FBB2C07-67FD-71C9-70A6-B49B7D670317}"/>
                  </a:ext>
                </a:extLst>
              </p:cNvPr>
              <p:cNvPicPr>
                <a:picLocks noChangeAspect="1"/>
              </p:cNvPicPr>
              <p:nvPr/>
            </p:nvPicPr>
            <p:blipFill>
              <a:blip r:embed="rId7"/>
              <a:stretch>
                <a:fillRect/>
              </a:stretch>
            </p:blipFill>
            <p:spPr>
              <a:xfrm>
                <a:off x="2209800" y="1232682"/>
                <a:ext cx="7772400" cy="3057287"/>
              </a:xfrm>
              <a:prstGeom prst="rect">
                <a:avLst/>
              </a:prstGeom>
            </p:spPr>
          </p:pic>
          <p:pic>
            <p:nvPicPr>
              <p:cNvPr id="15" name="Picture 14">
                <a:extLst>
                  <a:ext uri="{FF2B5EF4-FFF2-40B4-BE49-F238E27FC236}">
                    <a16:creationId xmlns:a16="http://schemas.microsoft.com/office/drawing/2014/main" id="{78D1C72A-256E-4BDC-9EB3-81BD60A846C9}"/>
                  </a:ext>
                </a:extLst>
              </p:cNvPr>
              <p:cNvPicPr>
                <a:picLocks noChangeAspect="1"/>
              </p:cNvPicPr>
              <p:nvPr/>
            </p:nvPicPr>
            <p:blipFill>
              <a:blip r:embed="rId8"/>
              <a:stretch>
                <a:fillRect/>
              </a:stretch>
            </p:blipFill>
            <p:spPr>
              <a:xfrm>
                <a:off x="2209800" y="4289970"/>
                <a:ext cx="7772400" cy="1521467"/>
              </a:xfrm>
              <a:prstGeom prst="rect">
                <a:avLst/>
              </a:prstGeom>
            </p:spPr>
          </p:pic>
        </p:grpSp>
        <p:sp>
          <p:nvSpPr>
            <p:cNvPr id="13" name="TextBox 12">
              <a:extLst>
                <a:ext uri="{FF2B5EF4-FFF2-40B4-BE49-F238E27FC236}">
                  <a16:creationId xmlns:a16="http://schemas.microsoft.com/office/drawing/2014/main" id="{DF423D5E-B5EA-3808-A3B6-BBFAB7E1C0B9}"/>
                </a:ext>
              </a:extLst>
            </p:cNvPr>
            <p:cNvSpPr txBox="1"/>
            <p:nvPr/>
          </p:nvSpPr>
          <p:spPr>
            <a:xfrm>
              <a:off x="1668086" y="996688"/>
              <a:ext cx="8856617" cy="357067"/>
            </a:xfrm>
            <a:prstGeom prst="rect">
              <a:avLst/>
            </a:prstGeom>
            <a:noFill/>
          </p:spPr>
          <p:txBody>
            <a:bodyPr wrap="square" rtlCol="0">
              <a:spAutoFit/>
            </a:bodyPr>
            <a:lstStyle/>
            <a:p>
              <a:pPr algn="ctr"/>
              <a:r>
                <a:rPr lang="en-US" sz="1600" b="1" dirty="0"/>
                <a:t>Clearest-Sky City lights Composite 1–12 February 2024</a:t>
              </a:r>
            </a:p>
          </p:txBody>
        </p:sp>
      </p:grpSp>
      <p:sp>
        <p:nvSpPr>
          <p:cNvPr id="2" name="Google Shape;364;p51">
            <a:extLst>
              <a:ext uri="{FF2B5EF4-FFF2-40B4-BE49-F238E27FC236}">
                <a16:creationId xmlns:a16="http://schemas.microsoft.com/office/drawing/2014/main" id="{7217BEF2-7B55-9CBE-A833-982C6E043031}"/>
              </a:ext>
            </a:extLst>
          </p:cNvPr>
          <p:cNvSpPr txBox="1"/>
          <p:nvPr/>
        </p:nvSpPr>
        <p:spPr>
          <a:xfrm>
            <a:off x="10854035" y="6214440"/>
            <a:ext cx="1166963"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a:t>
            </a:r>
            <a:r>
              <a:rPr lang="en" sz="1000" dirty="0">
                <a:solidFill>
                  <a:prstClr val="black"/>
                </a:solidFill>
                <a:latin typeface="Calibri"/>
              </a:rPr>
              <a:t>J</a:t>
            </a:r>
            <a:r>
              <a:rPr lang="en-US" sz="1000" dirty="0" err="1">
                <a:solidFill>
                  <a:prstClr val="black"/>
                </a:solidFill>
                <a:latin typeface="Calibri"/>
              </a:rPr>
              <a:t>i</a:t>
            </a:r>
            <a:r>
              <a:rPr lang="en" sz="1000" dirty="0">
                <a:solidFill>
                  <a:prstClr val="black"/>
                </a:solidFill>
                <a:latin typeface="Calibri"/>
              </a:rPr>
              <a:t>m Carr</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close up of the moon&#10;&#10;AI-generated content may be incorrect.">
            <a:extLst>
              <a:ext uri="{FF2B5EF4-FFF2-40B4-BE49-F238E27FC236}">
                <a16:creationId xmlns:a16="http://schemas.microsoft.com/office/drawing/2014/main" id="{2142DDEF-5D9D-15BC-94D5-3E25AE8E8FB0}"/>
              </a:ext>
            </a:extLst>
          </p:cNvPr>
          <p:cNvPicPr>
            <a:picLocks noChangeAspect="1"/>
          </p:cNvPicPr>
          <p:nvPr/>
        </p:nvPicPr>
        <p:blipFill>
          <a:blip r:embed="rId9">
            <a:extLst>
              <a:ext uri="{28A0092B-C50C-407E-A947-70E740481C1C}">
                <a14:useLocalDpi xmlns:a14="http://schemas.microsoft.com/office/drawing/2010/main" val="0"/>
              </a:ext>
            </a:extLst>
          </a:blip>
          <a:srcRect l="13217" t="6742" r="9870" b="20390"/>
          <a:stretch/>
        </p:blipFill>
        <p:spPr>
          <a:xfrm>
            <a:off x="9455981" y="2467629"/>
            <a:ext cx="2464804" cy="3410847"/>
          </a:xfrm>
          <a:prstGeom prst="rect">
            <a:avLst/>
          </a:prstGeom>
        </p:spPr>
      </p:pic>
    </p:spTree>
    <p:extLst>
      <p:ext uri="{BB962C8B-B14F-4D97-AF65-F5344CB8AC3E}">
        <p14:creationId xmlns:p14="http://schemas.microsoft.com/office/powerpoint/2010/main" val="37260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B4699-D55C-0501-82E1-564E74C6A8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F97FE9-F39B-9403-75C9-6922F5239FC6}"/>
              </a:ext>
            </a:extLst>
          </p:cNvPr>
          <p:cNvSpPr>
            <a:spLocks noGrp="1"/>
          </p:cNvSpPr>
          <p:nvPr>
            <p:ph type="title"/>
          </p:nvPr>
        </p:nvSpPr>
        <p:spPr>
          <a:xfrm>
            <a:off x="0" y="0"/>
            <a:ext cx="12191998" cy="975701"/>
          </a:xfrm>
        </p:spPr>
        <p:txBody>
          <a:bodyPr/>
          <a:lstStyle/>
          <a:p>
            <a:pPr lvl="0"/>
            <a:r>
              <a:rPr lang="en-US" dirty="0"/>
              <a:t>TEMPO Timeline &amp; Status</a:t>
            </a:r>
          </a:p>
        </p:txBody>
      </p:sp>
      <p:sp>
        <p:nvSpPr>
          <p:cNvPr id="5" name="Slide Number Placeholder 4">
            <a:extLst>
              <a:ext uri="{FF2B5EF4-FFF2-40B4-BE49-F238E27FC236}">
                <a16:creationId xmlns:a16="http://schemas.microsoft.com/office/drawing/2014/main" id="{8817FA04-5DD5-FF2D-888C-BBEB9F7F70B5}"/>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23FB9AF8-AF24-AF7D-CC31-870E4AF26675}"/>
              </a:ext>
            </a:extLst>
          </p:cNvPr>
          <p:cNvSpPr/>
          <p:nvPr/>
        </p:nvSpPr>
        <p:spPr>
          <a:xfrm>
            <a:off x="335071" y="6440609"/>
            <a:ext cx="11561198" cy="376980"/>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Successful TEMPO commissioning and nominal operation, instrument performing very well </a:t>
            </a:r>
          </a:p>
        </p:txBody>
      </p:sp>
      <p:graphicFrame>
        <p:nvGraphicFramePr>
          <p:cNvPr id="14" name="Table 13">
            <a:extLst>
              <a:ext uri="{FF2B5EF4-FFF2-40B4-BE49-F238E27FC236}">
                <a16:creationId xmlns:a16="http://schemas.microsoft.com/office/drawing/2014/main" id="{58892879-D8C0-DF5C-2D27-D9DA71118F96}"/>
              </a:ext>
            </a:extLst>
          </p:cNvPr>
          <p:cNvGraphicFramePr>
            <a:graphicFrameLocks noGrp="1"/>
          </p:cNvGraphicFramePr>
          <p:nvPr>
            <p:extLst>
              <p:ext uri="{D42A27DB-BD31-4B8C-83A1-F6EECF244321}">
                <p14:modId xmlns:p14="http://schemas.microsoft.com/office/powerpoint/2010/main" val="1498829778"/>
              </p:ext>
            </p:extLst>
          </p:nvPr>
        </p:nvGraphicFramePr>
        <p:xfrm>
          <a:off x="819511" y="1091806"/>
          <a:ext cx="10725193" cy="2834640"/>
        </p:xfrm>
        <a:graphic>
          <a:graphicData uri="http://schemas.openxmlformats.org/drawingml/2006/table">
            <a:tbl>
              <a:tblPr firstRow="1" bandRow="1">
                <a:tableStyleId>{72833802-FEF1-4C79-8D5D-14CF1EAF98D9}</a:tableStyleId>
              </a:tblPr>
              <a:tblGrid>
                <a:gridCol w="2511496">
                  <a:extLst>
                    <a:ext uri="{9D8B030D-6E8A-4147-A177-3AD203B41FA5}">
                      <a16:colId xmlns:a16="http://schemas.microsoft.com/office/drawing/2014/main" val="3087290469"/>
                    </a:ext>
                  </a:extLst>
                </a:gridCol>
                <a:gridCol w="8213697">
                  <a:extLst>
                    <a:ext uri="{9D8B030D-6E8A-4147-A177-3AD203B41FA5}">
                      <a16:colId xmlns:a16="http://schemas.microsoft.com/office/drawing/2014/main" val="1565475734"/>
                    </a:ext>
                  </a:extLst>
                </a:gridCol>
              </a:tblGrid>
              <a:tr h="213085">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chemeClr val="bg1"/>
                          </a:solidFill>
                        </a:rPr>
                        <a:t>Date</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chemeClr val="bg1"/>
                          </a:solidFill>
                        </a:rPr>
                        <a:t>Details</a:t>
                      </a:r>
                    </a:p>
                  </a:txBody>
                  <a:tcPr/>
                </a:tc>
                <a:extLst>
                  <a:ext uri="{0D108BD9-81ED-4DB2-BD59-A6C34878D82A}">
                    <a16:rowId xmlns:a16="http://schemas.microsoft.com/office/drawing/2014/main" val="4060861373"/>
                  </a:ext>
                </a:extLst>
              </a:tr>
              <a:tr h="179535">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7 April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aseline="0" dirty="0">
                          <a:ln>
                            <a:noFill/>
                          </a:ln>
                          <a:solidFill>
                            <a:srgbClr val="00B050"/>
                          </a:solidFill>
                        </a:rPr>
                        <a:t>Launch</a:t>
                      </a:r>
                    </a:p>
                  </a:txBody>
                  <a:tcPr/>
                </a:tc>
                <a:extLst>
                  <a:ext uri="{0D108BD9-81ED-4DB2-BD59-A6C34878D82A}">
                    <a16:rowId xmlns:a16="http://schemas.microsoft.com/office/drawing/2014/main" val="955298805"/>
                  </a:ext>
                </a:extLst>
              </a:tr>
              <a:tr h="270148">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June-July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TEMPO power on + dry-out, cool down, etc.</a:t>
                      </a:r>
                    </a:p>
                  </a:txBody>
                  <a:tcPr/>
                </a:tc>
                <a:extLst>
                  <a:ext uri="{0D108BD9-81ED-4DB2-BD59-A6C34878D82A}">
                    <a16:rowId xmlns:a16="http://schemas.microsoft.com/office/drawing/2014/main" val="420817203"/>
                  </a:ext>
                </a:extLst>
              </a:tr>
              <a:tr h="214989">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0" dirty="0">
                          <a:ln>
                            <a:noFill/>
                          </a:ln>
                          <a:solidFill>
                            <a:srgbClr val="00B050"/>
                          </a:solidFill>
                        </a:rPr>
                        <a:t>2 August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0" dirty="0">
                          <a:ln>
                            <a:noFill/>
                          </a:ln>
                          <a:solidFill>
                            <a:srgbClr val="00B050"/>
                          </a:solidFill>
                        </a:rPr>
                        <a:t>First light</a:t>
                      </a:r>
                    </a:p>
                  </a:txBody>
                  <a:tcPr/>
                </a:tc>
                <a:extLst>
                  <a:ext uri="{0D108BD9-81ED-4DB2-BD59-A6C34878D82A}">
                    <a16:rowId xmlns:a16="http://schemas.microsoft.com/office/drawing/2014/main" val="2616522544"/>
                  </a:ext>
                </a:extLst>
              </a:tr>
              <a:tr h="216314">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19 October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Nominal operations</a:t>
                      </a:r>
                    </a:p>
                  </a:txBody>
                  <a:tcPr/>
                </a:tc>
                <a:extLst>
                  <a:ext uri="{0D108BD9-81ED-4DB2-BD59-A6C34878D82A}">
                    <a16:rowId xmlns:a16="http://schemas.microsoft.com/office/drawing/2014/main" val="3127983339"/>
                  </a:ext>
                </a:extLst>
              </a:tr>
              <a:tr h="201737">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rgbClr val="00B050"/>
                          </a:solidFill>
                        </a:rPr>
                        <a:t>18 June 2025</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rgbClr val="00B050"/>
                          </a:solidFill>
                        </a:rPr>
                        <a:t>Baseline mission ends (end of prime mission review on 10 Oct. 2025)</a:t>
                      </a:r>
                    </a:p>
                  </a:txBody>
                  <a:tcPr/>
                </a:tc>
                <a:extLst>
                  <a:ext uri="{0D108BD9-81ED-4DB2-BD59-A6C34878D82A}">
                    <a16:rowId xmlns:a16="http://schemas.microsoft.com/office/drawing/2014/main" val="2343019534"/>
                  </a:ext>
                </a:extLst>
              </a:tr>
              <a:tr h="370840">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September 2026</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First extended mission ends, further extension by NASA senior reviews (next in </a:t>
                      </a:r>
                      <a:r>
                        <a:rPr lang="en-US" sz="1800" b="1" dirty="0">
                          <a:ln>
                            <a:noFill/>
                          </a:ln>
                          <a:solidFill>
                            <a:srgbClr val="00B050"/>
                          </a:solidFill>
                        </a:rPr>
                        <a:t>March 2026</a:t>
                      </a:r>
                      <a:r>
                        <a:rPr lang="en-US" sz="1800" dirty="0">
                          <a:ln>
                            <a:noFill/>
                          </a:ln>
                          <a:solidFill>
                            <a:srgbClr val="00B050"/>
                          </a:solidFill>
                        </a:rPr>
                        <a:t>)</a:t>
                      </a:r>
                    </a:p>
                  </a:txBody>
                  <a:tcPr/>
                </a:tc>
                <a:extLst>
                  <a:ext uri="{0D108BD9-81ED-4DB2-BD59-A6C34878D82A}">
                    <a16:rowId xmlns:a16="http://schemas.microsoft.com/office/drawing/2014/main" val="2179592534"/>
                  </a:ext>
                </a:extLst>
              </a:tr>
            </a:tbl>
          </a:graphicData>
        </a:graphic>
      </p:graphicFrame>
      <p:pic>
        <p:nvPicPr>
          <p:cNvPr id="15" name="Picture 14">
            <a:extLst>
              <a:ext uri="{FF2B5EF4-FFF2-40B4-BE49-F238E27FC236}">
                <a16:creationId xmlns:a16="http://schemas.microsoft.com/office/drawing/2014/main" id="{2B94439B-DD9A-4D47-6FDC-256ACFDAB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6136" y="4019603"/>
            <a:ext cx="3782170" cy="2363856"/>
          </a:xfrm>
          <a:prstGeom prst="rect">
            <a:avLst/>
          </a:prstGeom>
        </p:spPr>
      </p:pic>
      <p:pic>
        <p:nvPicPr>
          <p:cNvPr id="16" name="Picture 15">
            <a:extLst>
              <a:ext uri="{FF2B5EF4-FFF2-40B4-BE49-F238E27FC236}">
                <a16:creationId xmlns:a16="http://schemas.microsoft.com/office/drawing/2014/main" id="{AE1122FD-8365-CFF6-0616-703AC4903E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6514" y="4019603"/>
            <a:ext cx="3782170" cy="2363857"/>
          </a:xfrm>
          <a:prstGeom prst="rect">
            <a:avLst/>
          </a:prstGeom>
        </p:spPr>
      </p:pic>
      <p:sp>
        <p:nvSpPr>
          <p:cNvPr id="11" name="Google Shape;364;p51">
            <a:extLst>
              <a:ext uri="{FF2B5EF4-FFF2-40B4-BE49-F238E27FC236}">
                <a16:creationId xmlns:a16="http://schemas.microsoft.com/office/drawing/2014/main" id="{1AE2D452-BD26-6D37-A0A2-11F647ABA81D}"/>
              </a:ext>
            </a:extLst>
          </p:cNvPr>
          <p:cNvSpPr txBox="1"/>
          <p:nvPr/>
        </p:nvSpPr>
        <p:spPr>
          <a:xfrm>
            <a:off x="10088684" y="5611726"/>
            <a:ext cx="1319510" cy="49241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a:t>
            </a:r>
            <a:r>
              <a:rPr kumimoji="0" lang="en" sz="1000" b="0" i="0" u="none" strike="noStrike" kern="1200" cap="none" spc="0" normalizeH="0" baseline="0" noProof="0" dirty="0" err="1">
                <a:ln>
                  <a:noFill/>
                </a:ln>
                <a:solidFill>
                  <a:prstClr val="black"/>
                </a:solidFill>
                <a:effectLst/>
                <a:uLnTx/>
                <a:uFillTx/>
                <a:latin typeface="Calibri"/>
                <a:ea typeface="+mn-ea"/>
                <a:cs typeface="+mn-cs"/>
              </a:rPr>
              <a:t>Heesung</a:t>
            </a:r>
            <a:r>
              <a:rPr kumimoji="0" lang="en" sz="1000" b="0" i="0" u="none" strike="noStrike" kern="1200" cap="none" spc="0" normalizeH="0" baseline="0" noProof="0" dirty="0">
                <a:ln>
                  <a:noFill/>
                </a:ln>
                <a:solidFill>
                  <a:prstClr val="black"/>
                </a:solidFill>
                <a:effectLst/>
                <a:uLnTx/>
                <a:uFillTx/>
                <a:latin typeface="Calibri"/>
                <a:ea typeface="+mn-ea"/>
                <a:cs typeface="+mn-cs"/>
              </a:rPr>
              <a:t> Chong &amp; Dave Flittner</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3136E29-079B-B9C8-A721-17ACC857F995}"/>
              </a:ext>
            </a:extLst>
          </p:cNvPr>
          <p:cNvSpPr txBox="1"/>
          <p:nvPr/>
        </p:nvSpPr>
        <p:spPr>
          <a:xfrm>
            <a:off x="530074" y="4262917"/>
            <a:ext cx="1636852" cy="1754326"/>
          </a:xfrm>
          <a:prstGeom prst="rect">
            <a:avLst/>
          </a:prstGeom>
          <a:noFill/>
        </p:spPr>
        <p:txBody>
          <a:bodyPr wrap="square" rtlCol="0">
            <a:spAutoFit/>
          </a:bodyPr>
          <a:lstStyle/>
          <a:p>
            <a:r>
              <a:rPr lang="en-US" dirty="0">
                <a:solidFill>
                  <a:srgbClr val="00B050"/>
                </a:solidFill>
              </a:rPr>
              <a:t>Very small degradation in 2 years even for short UV, correctable in future versions.</a:t>
            </a:r>
          </a:p>
        </p:txBody>
      </p:sp>
    </p:spTree>
    <p:extLst>
      <p:ext uri="{BB962C8B-B14F-4D97-AF65-F5344CB8AC3E}">
        <p14:creationId xmlns:p14="http://schemas.microsoft.com/office/powerpoint/2010/main" val="1604326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0" name="Title 9">
            <a:extLst>
              <a:ext uri="{FF2B5EF4-FFF2-40B4-BE49-F238E27FC236}">
                <a16:creationId xmlns:a16="http://schemas.microsoft.com/office/drawing/2014/main" id="{5FA2ED0E-97F8-1B63-0B56-2C26CC883A9D}"/>
              </a:ext>
            </a:extLst>
          </p:cNvPr>
          <p:cNvSpPr>
            <a:spLocks noGrp="1"/>
          </p:cNvSpPr>
          <p:nvPr>
            <p:ph type="title"/>
          </p:nvPr>
        </p:nvSpPr>
        <p:spPr>
          <a:xfrm>
            <a:off x="0" y="0"/>
            <a:ext cx="12192000" cy="975701"/>
          </a:xfrm>
        </p:spPr>
        <p:txBody>
          <a:bodyPr/>
          <a:lstStyle/>
          <a:p>
            <a:r>
              <a:rPr lang="en-US" dirty="0"/>
              <a:t>TEMPO Data Products Public Release </a:t>
            </a:r>
            <a:br>
              <a:rPr lang="en-US" dirty="0"/>
            </a:br>
            <a:r>
              <a:rPr lang="en-US" dirty="0"/>
              <a:t>NASA’s Atmospheric Science Data Center (ASDC)</a:t>
            </a:r>
          </a:p>
        </p:txBody>
      </p:sp>
      <p:sp>
        <p:nvSpPr>
          <p:cNvPr id="26" name="Slide Number Placeholder 1">
            <a:extLst>
              <a:ext uri="{FF2B5EF4-FFF2-40B4-BE49-F238E27FC236}">
                <a16:creationId xmlns:a16="http://schemas.microsoft.com/office/drawing/2014/main" id="{5F75B0FD-191A-C73C-C253-DF20E3B3B2DF}"/>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27" name="TextBox 26">
            <a:extLst>
              <a:ext uri="{FF2B5EF4-FFF2-40B4-BE49-F238E27FC236}">
                <a16:creationId xmlns:a16="http://schemas.microsoft.com/office/drawing/2014/main" id="{EB5B6BF7-268D-88CF-8309-0E2B15721EB8}"/>
              </a:ext>
            </a:extLst>
          </p:cNvPr>
          <p:cNvSpPr txBox="1"/>
          <p:nvPr/>
        </p:nvSpPr>
        <p:spPr>
          <a:xfrm>
            <a:off x="3056021" y="3299679"/>
            <a:ext cx="6112042" cy="369332"/>
          </a:xfrm>
          <a:prstGeom prst="rect">
            <a:avLst/>
          </a:prstGeom>
          <a:noFill/>
        </p:spPr>
        <p:txBody>
          <a:bodyPr wrap="square">
            <a:spAutoFit/>
          </a:bodyPr>
          <a:lstStyle/>
          <a:p>
            <a:endParaRPr lang="en-US" dirty="0"/>
          </a:p>
        </p:txBody>
      </p:sp>
      <p:graphicFrame>
        <p:nvGraphicFramePr>
          <p:cNvPr id="29" name="Table 28">
            <a:extLst>
              <a:ext uri="{FF2B5EF4-FFF2-40B4-BE49-F238E27FC236}">
                <a16:creationId xmlns:a16="http://schemas.microsoft.com/office/drawing/2014/main" id="{C58F1645-BD8E-6FC3-8FC8-C1CCAC1976C9}"/>
              </a:ext>
            </a:extLst>
          </p:cNvPr>
          <p:cNvGraphicFramePr>
            <a:graphicFrameLocks noGrp="1"/>
          </p:cNvGraphicFramePr>
          <p:nvPr>
            <p:extLst>
              <p:ext uri="{D42A27DB-BD31-4B8C-83A1-F6EECF244321}">
                <p14:modId xmlns:p14="http://schemas.microsoft.com/office/powerpoint/2010/main" val="3986612878"/>
              </p:ext>
            </p:extLst>
          </p:nvPr>
        </p:nvGraphicFramePr>
        <p:xfrm>
          <a:off x="125367" y="1125170"/>
          <a:ext cx="7706668" cy="2795685"/>
        </p:xfrm>
        <a:graphic>
          <a:graphicData uri="http://schemas.openxmlformats.org/drawingml/2006/table">
            <a:tbl>
              <a:tblPr firstRow="1" bandRow="1">
                <a:tableStyleId>{5940675A-B579-460E-94D1-54222C63F5DA}</a:tableStyleId>
              </a:tblPr>
              <a:tblGrid>
                <a:gridCol w="1059377">
                  <a:extLst>
                    <a:ext uri="{9D8B030D-6E8A-4147-A177-3AD203B41FA5}">
                      <a16:colId xmlns:a16="http://schemas.microsoft.com/office/drawing/2014/main" val="3087290469"/>
                    </a:ext>
                  </a:extLst>
                </a:gridCol>
                <a:gridCol w="1253080">
                  <a:extLst>
                    <a:ext uri="{9D8B030D-6E8A-4147-A177-3AD203B41FA5}">
                      <a16:colId xmlns:a16="http://schemas.microsoft.com/office/drawing/2014/main" val="1565475734"/>
                    </a:ext>
                  </a:extLst>
                </a:gridCol>
                <a:gridCol w="5394211">
                  <a:extLst>
                    <a:ext uri="{9D8B030D-6E8A-4147-A177-3AD203B41FA5}">
                      <a16:colId xmlns:a16="http://schemas.microsoft.com/office/drawing/2014/main" val="21874101"/>
                    </a:ext>
                  </a:extLst>
                </a:gridCol>
              </a:tblGrid>
              <a:tr h="271686">
                <a:tc>
                  <a:txBody>
                    <a:bodyPr/>
                    <a:lstStyle/>
                    <a:p>
                      <a:r>
                        <a:rPr lang="en-US" sz="1800" dirty="0">
                          <a:solidFill>
                            <a:schemeClr val="bg1"/>
                          </a:solidFill>
                        </a:rPr>
                        <a:t>Public Release</a:t>
                      </a:r>
                    </a:p>
                  </a:txBody>
                  <a:tcPr marL="18288" marR="18288">
                    <a:solidFill>
                      <a:schemeClr val="accent2"/>
                    </a:solidFill>
                  </a:tcPr>
                </a:tc>
                <a:tc>
                  <a:txBody>
                    <a:bodyPr/>
                    <a:lstStyle/>
                    <a:p>
                      <a:r>
                        <a:rPr lang="en-US" sz="1800" dirty="0">
                          <a:solidFill>
                            <a:schemeClr val="bg1"/>
                          </a:solidFill>
                        </a:rPr>
                        <a:t>Date</a:t>
                      </a:r>
                    </a:p>
                  </a:txBody>
                  <a:tcPr marL="45720" marR="45720">
                    <a:solidFill>
                      <a:schemeClr val="accent2"/>
                    </a:solidFill>
                  </a:tcPr>
                </a:tc>
                <a:tc>
                  <a:txBody>
                    <a:bodyPr/>
                    <a:lstStyle/>
                    <a:p>
                      <a:r>
                        <a:rPr lang="en-US" sz="1800" dirty="0">
                          <a:solidFill>
                            <a:schemeClr val="bg1"/>
                          </a:solidFill>
                        </a:rPr>
                        <a:t>Details</a:t>
                      </a:r>
                    </a:p>
                  </a:txBody>
                  <a:tcPr marL="45720" marR="45720">
                    <a:solidFill>
                      <a:schemeClr val="accent2"/>
                    </a:solidFill>
                  </a:tcPr>
                </a:tc>
                <a:extLst>
                  <a:ext uri="{0D108BD9-81ED-4DB2-BD59-A6C34878D82A}">
                    <a16:rowId xmlns:a16="http://schemas.microsoft.com/office/drawing/2014/main" val="4060861373"/>
                  </a:ext>
                </a:extLst>
              </a:tr>
              <a:tr h="396979">
                <a:tc>
                  <a:txBody>
                    <a:bodyPr/>
                    <a:lstStyle/>
                    <a:p>
                      <a:r>
                        <a:rPr lang="en-US" sz="1800" dirty="0">
                          <a:solidFill>
                            <a:schemeClr val="tx1"/>
                          </a:solidFill>
                        </a:rPr>
                        <a:t>V01</a:t>
                      </a:r>
                    </a:p>
                  </a:txBody>
                  <a:tcPr marL="18288" marR="18288"/>
                </a:tc>
                <a:tc>
                  <a:txBody>
                    <a:bodyPr/>
                    <a:lstStyle/>
                    <a:p>
                      <a:r>
                        <a:rPr lang="en-US" sz="1800" baseline="0" dirty="0">
                          <a:solidFill>
                            <a:schemeClr val="tx1"/>
                          </a:solidFill>
                        </a:rPr>
                        <a:t>Feb. 2024</a:t>
                      </a:r>
                    </a:p>
                  </a:txBody>
                  <a:tcPr marL="45720" marR="45720"/>
                </a:tc>
                <a:tc>
                  <a:txBody>
                    <a:bodyPr/>
                    <a:lstStyle/>
                    <a:p>
                      <a:r>
                        <a:rPr lang="en-US" sz="1800" b="1" baseline="0" dirty="0">
                          <a:solidFill>
                            <a:schemeClr val="tx1"/>
                          </a:solidFill>
                        </a:rPr>
                        <a:t>Limited</a:t>
                      </a:r>
                      <a:r>
                        <a:rPr lang="en-US" sz="1800" baseline="0" dirty="0">
                          <a:solidFill>
                            <a:schemeClr val="tx1"/>
                          </a:solidFill>
                        </a:rPr>
                        <a:t> 3 weeks released</a:t>
                      </a:r>
                    </a:p>
                  </a:txBody>
                  <a:tcPr marL="45720" marR="45720"/>
                </a:tc>
                <a:extLst>
                  <a:ext uri="{0D108BD9-81ED-4DB2-BD59-A6C34878D82A}">
                    <a16:rowId xmlns:a16="http://schemas.microsoft.com/office/drawing/2014/main" val="955298805"/>
                  </a:ext>
                </a:extLst>
              </a:tr>
              <a:tr h="292736">
                <a:tc>
                  <a:txBody>
                    <a:bodyPr/>
                    <a:lstStyle/>
                    <a:p>
                      <a:r>
                        <a:rPr lang="en-US" sz="1800" dirty="0">
                          <a:solidFill>
                            <a:schemeClr val="tx1"/>
                          </a:solidFill>
                        </a:rPr>
                        <a:t>V02</a:t>
                      </a:r>
                    </a:p>
                  </a:txBody>
                  <a:tcPr marL="18288" marR="18288"/>
                </a:tc>
                <a:tc>
                  <a:txBody>
                    <a:bodyPr/>
                    <a:lstStyle/>
                    <a:p>
                      <a:r>
                        <a:rPr lang="en-US" sz="1800" dirty="0">
                          <a:solidFill>
                            <a:schemeClr val="tx1"/>
                          </a:solidFill>
                        </a:rPr>
                        <a:t>Feb. 2024</a:t>
                      </a:r>
                    </a:p>
                  </a:txBody>
                  <a:tcPr marL="45720" marR="45720"/>
                </a:tc>
                <a:tc>
                  <a:txBody>
                    <a:bodyPr/>
                    <a:lstStyle/>
                    <a:p>
                      <a:r>
                        <a:rPr lang="en-US" sz="1800" dirty="0">
                          <a:solidFill>
                            <a:schemeClr val="tx1"/>
                          </a:solidFill>
                        </a:rPr>
                        <a:t>Level 1 (spectra) released</a:t>
                      </a:r>
                    </a:p>
                  </a:txBody>
                  <a:tcPr marL="45720" marR="45720"/>
                </a:tc>
                <a:extLst>
                  <a:ext uri="{0D108BD9-81ED-4DB2-BD59-A6C34878D82A}">
                    <a16:rowId xmlns:a16="http://schemas.microsoft.com/office/drawing/2014/main" val="420817203"/>
                  </a:ext>
                </a:extLst>
              </a:tr>
              <a:tr h="333605">
                <a:tc>
                  <a:txBody>
                    <a:bodyPr/>
                    <a:lstStyle/>
                    <a:p>
                      <a:r>
                        <a:rPr lang="en-US" sz="1800" b="1" dirty="0">
                          <a:solidFill>
                            <a:srgbClr val="00B050"/>
                          </a:solidFill>
                        </a:rPr>
                        <a:t>V03</a:t>
                      </a:r>
                    </a:p>
                  </a:txBody>
                  <a:tcPr marL="18288" marR="18288"/>
                </a:tc>
                <a:tc>
                  <a:txBody>
                    <a:bodyPr/>
                    <a:lstStyle/>
                    <a:p>
                      <a:r>
                        <a:rPr lang="en-US" sz="1800" b="1" dirty="0">
                          <a:solidFill>
                            <a:srgbClr val="00B050"/>
                          </a:solidFill>
                        </a:rPr>
                        <a:t>May 2024</a:t>
                      </a:r>
                    </a:p>
                  </a:txBody>
                  <a:tcPr marL="45720" marR="45720"/>
                </a:tc>
                <a:tc>
                  <a:txBody>
                    <a:bodyPr/>
                    <a:lstStyle/>
                    <a:p>
                      <a:r>
                        <a:rPr lang="en-US" sz="1800" b="1" dirty="0">
                          <a:solidFill>
                            <a:srgbClr val="00B050"/>
                          </a:solidFill>
                        </a:rPr>
                        <a:t>L1 updated, Level 2/3 cloud, NO</a:t>
                      </a:r>
                      <a:r>
                        <a:rPr lang="en-US" sz="1800" b="1" baseline="-25000" dirty="0">
                          <a:solidFill>
                            <a:srgbClr val="00B050"/>
                          </a:solidFill>
                        </a:rPr>
                        <a:t>2</a:t>
                      </a:r>
                      <a:r>
                        <a:rPr lang="en-US" sz="1800" b="1" dirty="0">
                          <a:solidFill>
                            <a:srgbClr val="00B050"/>
                          </a:solidFill>
                        </a:rPr>
                        <a:t>, HCHO, total O</a:t>
                      </a:r>
                      <a:r>
                        <a:rPr lang="en-US" sz="1800" b="1" baseline="-25000" dirty="0">
                          <a:solidFill>
                            <a:srgbClr val="00B050"/>
                          </a:solidFill>
                        </a:rPr>
                        <a:t>3</a:t>
                      </a:r>
                    </a:p>
                    <a:p>
                      <a:r>
                        <a:rPr lang="en-US" sz="1800" b="1" baseline="0" dirty="0">
                          <a:solidFill>
                            <a:srgbClr val="FFC000"/>
                          </a:solidFill>
                        </a:rPr>
                        <a:t>V3 O</a:t>
                      </a:r>
                      <a:r>
                        <a:rPr lang="en-US" sz="1800" b="1" baseline="-25000" dirty="0">
                          <a:solidFill>
                            <a:srgbClr val="FFC000"/>
                          </a:solidFill>
                        </a:rPr>
                        <a:t>3</a:t>
                      </a:r>
                      <a:r>
                        <a:rPr lang="en-US" sz="1800" b="1" baseline="0" dirty="0">
                          <a:solidFill>
                            <a:srgbClr val="FFC000"/>
                          </a:solidFill>
                        </a:rPr>
                        <a:t> profile (ASDC June 9, 2025, not for the public)</a:t>
                      </a:r>
                    </a:p>
                  </a:txBody>
                  <a:tcPr marL="45720" marR="45720"/>
                </a:tc>
                <a:extLst>
                  <a:ext uri="{0D108BD9-81ED-4DB2-BD59-A6C34878D82A}">
                    <a16:rowId xmlns:a16="http://schemas.microsoft.com/office/drawing/2014/main" val="2616522544"/>
                  </a:ext>
                </a:extLst>
              </a:tr>
              <a:tr h="376393">
                <a:tc>
                  <a:txBody>
                    <a:bodyPr/>
                    <a:lstStyle/>
                    <a:p>
                      <a:r>
                        <a:rPr lang="en-US" sz="1800" b="1" dirty="0">
                          <a:solidFill>
                            <a:srgbClr val="FF0000"/>
                          </a:solidFill>
                        </a:rPr>
                        <a:t>V04</a:t>
                      </a:r>
                    </a:p>
                  </a:txBody>
                  <a:tcPr marL="18288" marR="18288"/>
                </a:tc>
                <a:tc>
                  <a:txBody>
                    <a:bodyPr/>
                    <a:lstStyle/>
                    <a:p>
                      <a:r>
                        <a:rPr lang="en-US" sz="1800" b="1" dirty="0">
                          <a:solidFill>
                            <a:srgbClr val="FF0000"/>
                          </a:solidFill>
                        </a:rPr>
                        <a:t>9/15/2025</a:t>
                      </a:r>
                    </a:p>
                  </a:txBody>
                  <a:tcPr marL="45720" marR="45720"/>
                </a:tc>
                <a:tc>
                  <a:txBody>
                    <a:bodyPr/>
                    <a:lstStyle/>
                    <a:p>
                      <a:r>
                        <a:rPr lang="en-US" sz="1800" b="1" dirty="0">
                          <a:solidFill>
                            <a:srgbClr val="FF0000"/>
                          </a:solidFill>
                        </a:rPr>
                        <a:t>Release ozone profile, update L1 + other L2/L3</a:t>
                      </a:r>
                    </a:p>
                  </a:txBody>
                  <a:tcPr marL="45720" marR="45720"/>
                </a:tc>
                <a:extLst>
                  <a:ext uri="{0D108BD9-81ED-4DB2-BD59-A6C34878D82A}">
                    <a16:rowId xmlns:a16="http://schemas.microsoft.com/office/drawing/2014/main" val="3794095288"/>
                  </a:ext>
                </a:extLst>
              </a:tr>
              <a:tr h="376393">
                <a:tc>
                  <a:txBody>
                    <a:bodyPr/>
                    <a:lstStyle/>
                    <a:p>
                      <a:r>
                        <a:rPr lang="en-US" sz="1800" b="1" dirty="0">
                          <a:solidFill>
                            <a:srgbClr val="7030A0"/>
                          </a:solidFill>
                        </a:rPr>
                        <a:t>NRT V02</a:t>
                      </a:r>
                    </a:p>
                  </a:txBody>
                  <a:tcPr marL="18288" marR="18288"/>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9/15/2025</a:t>
                      </a:r>
                    </a:p>
                  </a:txBody>
                  <a:tcPr marL="45720" marR="45720"/>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L1, Level 2/3 cloud, NO</a:t>
                      </a:r>
                      <a:r>
                        <a:rPr lang="en-US" sz="1800" b="1" baseline="-25000" dirty="0">
                          <a:solidFill>
                            <a:srgbClr val="7030A0"/>
                          </a:solidFill>
                        </a:rPr>
                        <a:t>2</a:t>
                      </a:r>
                      <a:r>
                        <a:rPr lang="en-US" sz="1800" b="1" dirty="0">
                          <a:solidFill>
                            <a:srgbClr val="7030A0"/>
                          </a:solidFill>
                        </a:rPr>
                        <a:t>, HCHO (funded by SNWG)</a:t>
                      </a:r>
                      <a:endParaRPr lang="en-US" sz="1800" b="1" baseline="-25000" dirty="0">
                        <a:solidFill>
                          <a:srgbClr val="7030A0"/>
                        </a:solidFill>
                      </a:endParaRPr>
                    </a:p>
                  </a:txBody>
                  <a:tcPr marL="45720" marR="45720"/>
                </a:tc>
                <a:extLst>
                  <a:ext uri="{0D108BD9-81ED-4DB2-BD59-A6C34878D82A}">
                    <a16:rowId xmlns:a16="http://schemas.microsoft.com/office/drawing/2014/main" val="254977171"/>
                  </a:ext>
                </a:extLst>
              </a:tr>
            </a:tbl>
          </a:graphicData>
        </a:graphic>
      </p:graphicFrame>
      <p:sp>
        <p:nvSpPr>
          <p:cNvPr id="7" name="Google Shape;361;p51">
            <a:extLst>
              <a:ext uri="{FF2B5EF4-FFF2-40B4-BE49-F238E27FC236}">
                <a16:creationId xmlns:a16="http://schemas.microsoft.com/office/drawing/2014/main" id="{D60D88C4-8FFE-6882-BEA7-9CE7515784F3}"/>
              </a:ext>
            </a:extLst>
          </p:cNvPr>
          <p:cNvSpPr txBox="1">
            <a:spLocks/>
          </p:cNvSpPr>
          <p:nvPr/>
        </p:nvSpPr>
        <p:spPr>
          <a:xfrm>
            <a:off x="7784326" y="1034245"/>
            <a:ext cx="4532244" cy="4561218"/>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TEMPO data now publicly available at NASA’s ASDC (~6 hours latency). </a:t>
            </a:r>
          </a:p>
          <a:p>
            <a:pPr marL="228600" indent="-228600">
              <a:spcBef>
                <a:spcPts val="1200"/>
              </a:spcBef>
              <a:buClr>
                <a:prstClr val="black"/>
              </a:buClr>
              <a:buSzPts val="1400"/>
              <a:buFont typeface="Wingdings" pitchFamily="2" charset="2"/>
              <a:buChar char="Ø"/>
              <a:defRPr/>
            </a:pPr>
            <a:r>
              <a:rPr lang="en-US" sz="2000" dirty="0">
                <a:solidFill>
                  <a:prstClr val="black"/>
                </a:solidFill>
                <a:latin typeface="Arial" panose="020B0604020202020204" pitchFamily="34" charset="0"/>
                <a:cs typeface="Arial" panose="020B0604020202020204" pitchFamily="34" charset="0"/>
              </a:rPr>
              <a:t>Multiple tools:</a:t>
            </a:r>
          </a:p>
          <a:p>
            <a:pPr marL="274320" lvl="1" indent="182880">
              <a:spcBef>
                <a:spcPts val="0"/>
              </a:spcBef>
              <a:buClr>
                <a:prstClr val="black"/>
              </a:buClr>
              <a:buSzPts val="1400"/>
              <a:defRPr/>
            </a:pPr>
            <a:r>
              <a:rPr kumimoji="0" lang="en-US" sz="14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Search, </a:t>
            </a:r>
            <a:r>
              <a:rPr kumimoji="0" lang="en-US" sz="14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OPeNDAP</a:t>
            </a:r>
            <a:endPar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lvl="1" indent="182880">
              <a:spcBef>
                <a:spcPts val="0"/>
              </a:spcBef>
              <a:buClr>
                <a:prstClr val="black"/>
              </a:buClr>
              <a:buSzPts val="1400"/>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Worldview: all data products (L2+L3)</a:t>
            </a:r>
          </a:p>
          <a:p>
            <a:pPr marL="274320" lvl="1" indent="182880">
              <a:spcBef>
                <a:spcPts val="0"/>
              </a:spcBef>
              <a:buClr>
                <a:prstClr val="black"/>
              </a:buClr>
              <a:buSzPts val="1400"/>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ArcGIS services: currently L3 NO</a:t>
            </a:r>
            <a:r>
              <a:rPr kumimoji="0" lang="en-US" sz="1466"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466"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74320" lvl="1" indent="182880">
              <a:spcBef>
                <a:spcPts val="0"/>
              </a:spcBef>
              <a:buClr>
                <a:prstClr val="black"/>
              </a:buClr>
              <a:buSzPts val="1400"/>
              <a:buNone/>
              <a:defRPr/>
            </a:pPr>
            <a:r>
              <a:rPr lang="en-US" sz="1466" dirty="0">
                <a:solidFill>
                  <a:prstClr val="black"/>
                </a:solidFill>
                <a:latin typeface="Arial" panose="020B0604020202020204" pitchFamily="34" charset="0"/>
                <a:cs typeface="Arial" panose="020B0604020202020204" pitchFamily="34" charset="0"/>
              </a:rPr>
              <a:t>    </a:t>
            </a:r>
            <a:r>
              <a:rPr kumimoji="0" lang="en-US" sz="1466"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HCHO </a:t>
            </a:r>
            <a:r>
              <a:rPr lang="en-US" sz="1600" baseline="30000" dirty="0">
                <a:solidFill>
                  <a:srgbClr val="FF0000"/>
                </a:solidFill>
                <a:latin typeface="Arial" panose="020B0604020202020204" pitchFamily="34" charset="0"/>
                <a:cs typeface="Arial" panose="020B0604020202020204" pitchFamily="34" charset="0"/>
              </a:rPr>
              <a:t>new </a:t>
            </a:r>
            <a:r>
              <a:rPr kumimoji="0" lang="en-US" sz="1466"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total ozone </a:t>
            </a:r>
            <a:r>
              <a:rPr kumimoji="0" lang="en-US" sz="1600" b="0"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new</a:t>
            </a:r>
          </a:p>
          <a:p>
            <a:pPr marL="274320" lvl="1" indent="182880">
              <a:spcBef>
                <a:spcPts val="0"/>
              </a:spcBef>
              <a:buClr>
                <a:prstClr val="black"/>
              </a:buClr>
              <a:buSzPts val="1400"/>
              <a:defRPr/>
            </a:pPr>
            <a:r>
              <a:rPr lang="en-US" sz="1466" dirty="0">
                <a:solidFill>
                  <a:prstClr val="black"/>
                </a:solidFill>
                <a:latin typeface="Arial" panose="020B0604020202020204" pitchFamily="34" charset="0"/>
                <a:cs typeface="Arial" panose="020B0604020202020204" pitchFamily="34" charset="0"/>
              </a:rPr>
              <a:t>RSIG (EPA)</a:t>
            </a:r>
          </a:p>
          <a:p>
            <a:pPr marL="274320" lvl="1" indent="182880">
              <a:spcBef>
                <a:spcPts val="0"/>
              </a:spcBef>
              <a:buClr>
                <a:prstClr val="black"/>
              </a:buClr>
              <a:buSzPts val="1400"/>
              <a:defRPr/>
            </a:pPr>
            <a:r>
              <a:rPr lang="en-US" sz="1466" dirty="0">
                <a:solidFill>
                  <a:prstClr val="black"/>
                </a:solidFill>
                <a:latin typeface="Arial" panose="020B0604020202020204" pitchFamily="34" charset="0"/>
                <a:cs typeface="Arial" panose="020B0604020202020204" pitchFamily="34" charset="0"/>
              </a:rPr>
              <a:t>TEMPO-Lite (</a:t>
            </a:r>
            <a:r>
              <a:rPr lang="en-US" sz="1466" dirty="0" err="1">
                <a:solidFill>
                  <a:prstClr val="black"/>
                </a:solidFill>
                <a:latin typeface="Arial" panose="020B0604020202020204" pitchFamily="34" charset="0"/>
                <a:cs typeface="Arial" panose="020B0604020202020204" pitchFamily="34" charset="0"/>
              </a:rPr>
              <a:t>CfA</a:t>
            </a:r>
            <a:r>
              <a:rPr lang="en-US" sz="1466" dirty="0">
                <a:solidFill>
                  <a:prstClr val="black"/>
                </a:solidFill>
                <a:latin typeface="Arial" panose="020B0604020202020204" pitchFamily="34" charset="0"/>
                <a:cs typeface="Arial" panose="020B0604020202020204" pitchFamily="34" charset="0"/>
              </a:rPr>
              <a:t> </a:t>
            </a:r>
            <a:r>
              <a:rPr lang="en-US" sz="1466" dirty="0" err="1">
                <a:solidFill>
                  <a:prstClr val="black"/>
                </a:solidFill>
                <a:latin typeface="Arial" panose="020B0604020202020204" pitchFamily="34" charset="0"/>
                <a:cs typeface="Arial" panose="020B0604020202020204" pitchFamily="34" charset="0"/>
              </a:rPr>
              <a:t>CosmicDS</a:t>
            </a:r>
            <a:r>
              <a:rPr lang="en-US" sz="1466" dirty="0">
                <a:solidFill>
                  <a:prstClr val="black"/>
                </a:solidFill>
                <a:latin typeface="Arial" panose="020B0604020202020204" pitchFamily="34" charset="0"/>
                <a:cs typeface="Arial" panose="020B0604020202020204" pitchFamily="34" charset="0"/>
              </a:rPr>
              <a:t>): L3 NO</a:t>
            </a:r>
            <a:r>
              <a:rPr lang="en-US" sz="1466" baseline="-25000" dirty="0">
                <a:solidFill>
                  <a:prstClr val="black"/>
                </a:solidFill>
                <a:latin typeface="Arial" panose="020B0604020202020204" pitchFamily="34" charset="0"/>
                <a:cs typeface="Arial" panose="020B0604020202020204" pitchFamily="34" charset="0"/>
              </a:rPr>
              <a:t>2</a:t>
            </a:r>
          </a:p>
          <a:p>
            <a:pPr marL="274320" lvl="1" indent="182880">
              <a:spcBef>
                <a:spcPts val="0"/>
              </a:spcBef>
              <a:buClr>
                <a:prstClr val="black"/>
              </a:buClr>
              <a:buSzPts val="1400"/>
              <a:defRPr/>
            </a:pPr>
            <a:r>
              <a:rPr lang="en-US" sz="1466" dirty="0">
                <a:solidFill>
                  <a:prstClr val="black"/>
                </a:solidFill>
                <a:latin typeface="Arial" panose="020B0604020202020204" pitchFamily="34" charset="0"/>
                <a:cs typeface="Arial" panose="020B0604020202020204" pitchFamily="34" charset="0"/>
              </a:rPr>
              <a:t>NASA </a:t>
            </a:r>
            <a:r>
              <a:rPr lang="en-US" sz="1466" dirty="0" err="1">
                <a:solidFill>
                  <a:prstClr val="black"/>
                </a:solidFill>
                <a:latin typeface="Arial" panose="020B0604020202020204" pitchFamily="34" charset="0"/>
                <a:cs typeface="Arial" panose="020B0604020202020204" pitchFamily="34" charset="0"/>
              </a:rPr>
              <a:t>SPoRT</a:t>
            </a:r>
            <a:r>
              <a:rPr lang="en-US" sz="1466" dirty="0">
                <a:solidFill>
                  <a:prstClr val="black"/>
                </a:solidFill>
                <a:latin typeface="Arial" panose="020B0604020202020204" pitchFamily="34" charset="0"/>
                <a:cs typeface="Arial" panose="020B0604020202020204" pitchFamily="34" charset="0"/>
              </a:rPr>
              <a:t> Viewer</a:t>
            </a:r>
          </a:p>
          <a:p>
            <a:pPr marL="274320" lvl="1" indent="182880">
              <a:spcBef>
                <a:spcPts val="0"/>
              </a:spcBef>
              <a:buClr>
                <a:prstClr val="black"/>
              </a:buClr>
              <a:buSzPts val="1400"/>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Google Earth Engine (L3 NO2 &amp; HCHO)</a:t>
            </a:r>
            <a:r>
              <a:rPr lang="en-US" sz="2000" baseline="30000" dirty="0">
                <a:solidFill>
                  <a:srgbClr val="FF0000"/>
                </a:solidFill>
                <a:latin typeface="Arial" panose="020B0604020202020204" pitchFamily="34" charset="0"/>
                <a:cs typeface="Arial" panose="020B0604020202020204" pitchFamily="34" charset="0"/>
              </a:rPr>
              <a:t> </a:t>
            </a:r>
            <a:r>
              <a:rPr lang="en-US" sz="1600" baseline="30000" dirty="0">
                <a:solidFill>
                  <a:srgbClr val="FF0000"/>
                </a:solidFill>
                <a:latin typeface="Arial" panose="020B0604020202020204" pitchFamily="34" charset="0"/>
                <a:cs typeface="Arial" panose="020B0604020202020204" pitchFamily="34" charset="0"/>
              </a:rPr>
              <a:t>new</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609585" rtl="0" eaLnBrk="1" fontAlgn="auto" latinLnBrk="0" hangingPunct="1">
              <a:lnSpc>
                <a:spcPct val="100000"/>
              </a:lnSpc>
              <a:spcBef>
                <a:spcPts val="120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more information check out:</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User Guides (known issues)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operation &amp; commissioning logs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Validation reports (coming soon)</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ATBD (drafts available upon request for L0-1, L2 ATBDs released for cloud, NO2, &amp; HCHO)</a:t>
            </a:r>
          </a:p>
        </p:txBody>
      </p:sp>
      <p:pic>
        <p:nvPicPr>
          <p:cNvPr id="8" name="Picture 7" descr="A map of the united states&#10;&#10;Description automatically generated">
            <a:extLst>
              <a:ext uri="{FF2B5EF4-FFF2-40B4-BE49-F238E27FC236}">
                <a16:creationId xmlns:a16="http://schemas.microsoft.com/office/drawing/2014/main" id="{85799CCB-336C-EB76-A34F-D3C029D523F2}"/>
              </a:ext>
            </a:extLst>
          </p:cNvPr>
          <p:cNvPicPr>
            <a:picLocks noChangeAspect="1"/>
          </p:cNvPicPr>
          <p:nvPr/>
        </p:nvPicPr>
        <p:blipFill>
          <a:blip r:embed="rId3"/>
          <a:stretch>
            <a:fillRect/>
          </a:stretch>
        </p:blipFill>
        <p:spPr>
          <a:xfrm>
            <a:off x="273318" y="3969776"/>
            <a:ext cx="4775759" cy="2882768"/>
          </a:xfrm>
          <a:prstGeom prst="rect">
            <a:avLst/>
          </a:prstGeom>
        </p:spPr>
      </p:pic>
      <p:pic>
        <p:nvPicPr>
          <p:cNvPr id="11" name="Picture 10">
            <a:extLst>
              <a:ext uri="{FF2B5EF4-FFF2-40B4-BE49-F238E27FC236}">
                <a16:creationId xmlns:a16="http://schemas.microsoft.com/office/drawing/2014/main" id="{063A0090-5DEA-BA64-DDF4-BA678C2F70A0}"/>
              </a:ext>
            </a:extLst>
          </p:cNvPr>
          <p:cNvPicPr>
            <a:picLocks noChangeAspect="1"/>
          </p:cNvPicPr>
          <p:nvPr/>
        </p:nvPicPr>
        <p:blipFill>
          <a:blip r:embed="rId4"/>
          <a:srcRect/>
          <a:stretch/>
        </p:blipFill>
        <p:spPr>
          <a:xfrm>
            <a:off x="6224706" y="3969776"/>
            <a:ext cx="1431073" cy="1431073"/>
          </a:xfrm>
          <a:prstGeom prst="rect">
            <a:avLst/>
          </a:prstGeom>
        </p:spPr>
      </p:pic>
      <p:sp>
        <p:nvSpPr>
          <p:cNvPr id="12" name="TextBox 11">
            <a:extLst>
              <a:ext uri="{FF2B5EF4-FFF2-40B4-BE49-F238E27FC236}">
                <a16:creationId xmlns:a16="http://schemas.microsoft.com/office/drawing/2014/main" id="{0120A99E-F084-1B6F-3F09-5B4682F298D5}"/>
              </a:ext>
            </a:extLst>
          </p:cNvPr>
          <p:cNvSpPr txBox="1"/>
          <p:nvPr/>
        </p:nvSpPr>
        <p:spPr>
          <a:xfrm>
            <a:off x="5542059" y="5686388"/>
            <a:ext cx="6488264" cy="1200329"/>
          </a:xfrm>
          <a:prstGeom prst="rect">
            <a:avLst/>
          </a:prstGeom>
          <a:noFill/>
        </p:spPr>
        <p:txBody>
          <a:bodyPr wrap="square" rtlCol="0">
            <a:spAutoFit/>
          </a:bodyPr>
          <a:lstStyle/>
          <a:p>
            <a:pPr indent="-228600">
              <a:spcBef>
                <a:spcPts val="0"/>
              </a:spcBef>
              <a:buClr>
                <a:schemeClr val="dk1"/>
              </a:buClr>
              <a:buSzPts val="1400"/>
              <a:buFont typeface="Arial"/>
              <a:buNone/>
            </a:pPr>
            <a:r>
              <a:rPr lang="en-US" b="1" dirty="0">
                <a:solidFill>
                  <a:srgbClr val="0A02FF"/>
                </a:solidFill>
                <a:latin typeface="Roboto" panose="02000000000000000000" pitchFamily="2" charset="0"/>
                <a:ea typeface="Roboto" panose="02000000000000000000" pitchFamily="2" charset="0"/>
                <a:cs typeface="Arial" panose="020B0604020202020204" pitchFamily="34" charset="0"/>
              </a:rPr>
              <a:t>V3 download metrics (May 2024-Aug 12, 2025)</a:t>
            </a:r>
          </a:p>
          <a:p>
            <a:pPr marL="533386" indent="-228600">
              <a:buClr>
                <a:schemeClr val="dk1"/>
              </a:buClr>
              <a:buSzPts val="1400"/>
            </a:pPr>
            <a:r>
              <a:rPr lang="en-US" b="1" dirty="0">
                <a:solidFill>
                  <a:srgbClr val="00B050"/>
                </a:solidFill>
                <a:latin typeface="Roboto" panose="02000000000000000000" pitchFamily="2" charset="0"/>
                <a:ea typeface="Roboto" panose="02000000000000000000" pitchFamily="2" charset="0"/>
                <a:cs typeface="Arial" panose="020B0604020202020204" pitchFamily="34" charset="0"/>
              </a:rPr>
              <a:t>2.8 PB (1</a:t>
            </a:r>
            <a:r>
              <a:rPr lang="en-US" b="1" baseline="30000" dirty="0">
                <a:solidFill>
                  <a:srgbClr val="00B050"/>
                </a:solidFill>
                <a:latin typeface="Roboto" panose="02000000000000000000" pitchFamily="2" charset="0"/>
                <a:ea typeface="Roboto" panose="02000000000000000000" pitchFamily="2" charset="0"/>
                <a:cs typeface="Arial" panose="020B0604020202020204" pitchFamily="34" charset="0"/>
              </a:rPr>
              <a:t>st</a:t>
            </a:r>
            <a:r>
              <a:rPr lang="en-US" b="1" dirty="0">
                <a:solidFill>
                  <a:srgbClr val="00B050"/>
                </a:solidFill>
                <a:latin typeface="Roboto" panose="02000000000000000000" pitchFamily="2" charset="0"/>
                <a:ea typeface="Roboto" panose="02000000000000000000" pitchFamily="2" charset="0"/>
                <a:cs typeface="Arial" panose="020B0604020202020204" pitchFamily="34" charset="0"/>
              </a:rPr>
              <a:t> instrument to reach 2 PB within 1 year)</a:t>
            </a:r>
          </a:p>
          <a:p>
            <a:pPr marL="533386" indent="-228600">
              <a:buClr>
                <a:schemeClr val="dk1"/>
              </a:buClr>
              <a:buSzPts val="1400"/>
            </a:pPr>
            <a:r>
              <a:rPr lang="en-US" b="1" dirty="0">
                <a:solidFill>
                  <a:srgbClr val="00B050"/>
                </a:solidFill>
                <a:latin typeface="Roboto" panose="02000000000000000000" pitchFamily="2" charset="0"/>
                <a:ea typeface="Roboto" panose="02000000000000000000" pitchFamily="2" charset="0"/>
                <a:cs typeface="Arial" panose="020B0604020202020204" pitchFamily="34" charset="0"/>
              </a:rPr>
              <a:t>101M files</a:t>
            </a:r>
          </a:p>
          <a:p>
            <a:pPr marL="533386" indent="-228600">
              <a:buClr>
                <a:schemeClr val="dk1"/>
              </a:buClr>
              <a:buSzPts val="1400"/>
            </a:pPr>
            <a:r>
              <a:rPr lang="en-US" b="1" dirty="0">
                <a:solidFill>
                  <a:srgbClr val="00B050"/>
                </a:solidFill>
                <a:latin typeface="Roboto" panose="02000000000000000000" pitchFamily="2" charset="0"/>
                <a:ea typeface="Roboto" panose="02000000000000000000" pitchFamily="2" charset="0"/>
                <a:cs typeface="Arial" panose="020B0604020202020204" pitchFamily="34" charset="0"/>
              </a:rPr>
              <a:t>890 unique users</a:t>
            </a:r>
          </a:p>
        </p:txBody>
      </p:sp>
      <p:sp>
        <p:nvSpPr>
          <p:cNvPr id="13" name="TextBox 12">
            <a:extLst>
              <a:ext uri="{FF2B5EF4-FFF2-40B4-BE49-F238E27FC236}">
                <a16:creationId xmlns:a16="http://schemas.microsoft.com/office/drawing/2014/main" id="{33BE924A-3AD9-EABD-B1E5-A35B5E851928}"/>
              </a:ext>
            </a:extLst>
          </p:cNvPr>
          <p:cNvSpPr txBox="1"/>
          <p:nvPr/>
        </p:nvSpPr>
        <p:spPr>
          <a:xfrm>
            <a:off x="6220771" y="5290843"/>
            <a:ext cx="1435008" cy="369332"/>
          </a:xfrm>
          <a:prstGeom prst="rect">
            <a:avLst/>
          </a:prstGeom>
          <a:noFill/>
        </p:spPr>
        <p:txBody>
          <a:bodyPr wrap="none" rtlCol="0">
            <a:spAutoFit/>
          </a:bodyPr>
          <a:lstStyle/>
          <a:p>
            <a:r>
              <a:rPr lang="en-US" dirty="0"/>
              <a:t>ASDC TEMPO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Baseline TEMPO Data Products</a:t>
            </a:r>
            <a:endParaRPr lang="en-US" dirty="0">
              <a:solidFill>
                <a:srgbClr val="00B050"/>
              </a:solidFill>
            </a:endParaRP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C056D1C-38DC-C337-26B7-171CB28B424D}"/>
              </a:ext>
            </a:extLst>
          </p:cNvPr>
          <p:cNvSpPr txBox="1"/>
          <p:nvPr/>
        </p:nvSpPr>
        <p:spPr>
          <a:xfrm>
            <a:off x="37496" y="6158310"/>
            <a:ext cx="119612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t>
            </a:r>
            <a:r>
              <a:rPr kumimoji="0" lang="en-US" sz="2000" b="1" i="1" u="none" strike="noStrike" kern="1200" cap="none" spc="0" normalizeH="0" baseline="0" noProof="0" dirty="0">
                <a:ln>
                  <a:noFill/>
                </a:ln>
                <a:solidFill>
                  <a:prstClr val="black"/>
                </a:solidFill>
                <a:effectLst/>
                <a:uLnTx/>
                <a:uFillTx/>
                <a:latin typeface="Calibri"/>
                <a:ea typeface="+mn-ea"/>
                <a:cs typeface="+mn-cs"/>
              </a:rPr>
              <a:t>Beta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lang="en-US" sz="2000" dirty="0">
                <a:solidFill>
                  <a:prstClr val="black"/>
                </a:solidFill>
                <a:latin typeface="Calibri"/>
              </a:rPr>
              <a:t>“minimally validated”, publication “not recommended and highly discouraged”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dirty="0">
                <a:solidFill>
                  <a:prstClr val="black"/>
                </a:solidFill>
                <a:latin typeface="Calibri"/>
              </a:rPr>
              <a:t>*Provisional:</a:t>
            </a:r>
            <a:r>
              <a:rPr lang="en-US" sz="2000" dirty="0">
                <a:solidFill>
                  <a:prstClr val="black"/>
                </a:solidFill>
                <a:latin typeface="Calibri"/>
              </a:rPr>
              <a:t> “performance demonstrated”, "suitable for scientific publication” </a:t>
            </a:r>
          </a:p>
        </p:txBody>
      </p:sp>
      <p:sp>
        <p:nvSpPr>
          <p:cNvPr id="9" name="TextBox 8">
            <a:extLst>
              <a:ext uri="{FF2B5EF4-FFF2-40B4-BE49-F238E27FC236}">
                <a16:creationId xmlns:a16="http://schemas.microsoft.com/office/drawing/2014/main" id="{FCE6977B-1C75-EB4D-95CE-E17C8ED4C545}"/>
              </a:ext>
            </a:extLst>
          </p:cNvPr>
          <p:cNvSpPr txBox="1"/>
          <p:nvPr/>
        </p:nvSpPr>
        <p:spPr>
          <a:xfrm>
            <a:off x="8151069" y="2634782"/>
            <a:ext cx="4003435" cy="2554545"/>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B050"/>
                </a:solidFill>
                <a:latin typeface="Calibri"/>
              </a:rPr>
              <a:t>The data products are upgraded to provisional status after the validation team approval in Dec. 2024! </a:t>
            </a:r>
            <a:endParaRPr kumimoji="0" lang="en-US" sz="3200" b="1" i="0" u="none" strike="noStrike" kern="1200" cap="none" spc="0" normalizeH="0" baseline="0" noProof="0" dirty="0">
              <a:ln>
                <a:noFill/>
              </a:ln>
              <a:solidFill>
                <a:srgbClr val="00B050"/>
              </a:solidFill>
              <a:effectLst/>
              <a:uLnTx/>
              <a:uFillTx/>
              <a:latin typeface="Calibri"/>
            </a:endParaRPr>
          </a:p>
        </p:txBody>
      </p:sp>
      <p:graphicFrame>
        <p:nvGraphicFramePr>
          <p:cNvPr id="5" name="Table 4">
            <a:extLst>
              <a:ext uri="{FF2B5EF4-FFF2-40B4-BE49-F238E27FC236}">
                <a16:creationId xmlns:a16="http://schemas.microsoft.com/office/drawing/2014/main" id="{4E9FD348-4A70-7748-FDF1-6365FB01335D}"/>
              </a:ext>
            </a:extLst>
          </p:cNvPr>
          <p:cNvGraphicFramePr>
            <a:graphicFrameLocks noGrp="1"/>
          </p:cNvGraphicFramePr>
          <p:nvPr>
            <p:extLst>
              <p:ext uri="{D42A27DB-BD31-4B8C-83A1-F6EECF244321}">
                <p14:modId xmlns:p14="http://schemas.microsoft.com/office/powerpoint/2010/main" val="1528411117"/>
              </p:ext>
            </p:extLst>
          </p:nvPr>
        </p:nvGraphicFramePr>
        <p:xfrm>
          <a:off x="81950" y="1156889"/>
          <a:ext cx="7913324" cy="4658484"/>
        </p:xfrm>
        <a:graphic>
          <a:graphicData uri="http://schemas.openxmlformats.org/drawingml/2006/table">
            <a:tbl>
              <a:tblPr firstRow="1" bandRow="1">
                <a:tableStyleId>{5940675A-B579-460E-94D1-54222C63F5DA}</a:tableStyleId>
              </a:tblPr>
              <a:tblGrid>
                <a:gridCol w="880593">
                  <a:extLst>
                    <a:ext uri="{9D8B030D-6E8A-4147-A177-3AD203B41FA5}">
                      <a16:colId xmlns:a16="http://schemas.microsoft.com/office/drawing/2014/main" val="3087290469"/>
                    </a:ext>
                  </a:extLst>
                </a:gridCol>
                <a:gridCol w="4029623">
                  <a:extLst>
                    <a:ext uri="{9D8B030D-6E8A-4147-A177-3AD203B41FA5}">
                      <a16:colId xmlns:a16="http://schemas.microsoft.com/office/drawing/2014/main" val="1565475734"/>
                    </a:ext>
                  </a:extLst>
                </a:gridCol>
                <a:gridCol w="3003108">
                  <a:extLst>
                    <a:ext uri="{9D8B030D-6E8A-4147-A177-3AD203B41FA5}">
                      <a16:colId xmlns:a16="http://schemas.microsoft.com/office/drawing/2014/main" val="3300717969"/>
                    </a:ext>
                  </a:extLst>
                </a:gridCol>
              </a:tblGrid>
              <a:tr h="543684">
                <a:tc>
                  <a:txBody>
                    <a:bodyPr/>
                    <a:lstStyle/>
                    <a:p>
                      <a:r>
                        <a:rPr lang="en-US" dirty="0">
                          <a:solidFill>
                            <a:schemeClr val="bg1"/>
                          </a:solidFill>
                        </a:rPr>
                        <a:t>Level</a:t>
                      </a:r>
                    </a:p>
                  </a:txBody>
                  <a:tcPr>
                    <a:solidFill>
                      <a:schemeClr val="accent2"/>
                    </a:solidFill>
                  </a:tcPr>
                </a:tc>
                <a:tc>
                  <a:txBody>
                    <a:bodyPr/>
                    <a:lstStyle/>
                    <a:p>
                      <a:r>
                        <a:rPr lang="en-US" b="1" dirty="0">
                          <a:solidFill>
                            <a:schemeClr val="bg1"/>
                          </a:solidFill>
                        </a:rPr>
                        <a:t>V3 Product</a:t>
                      </a:r>
                    </a:p>
                  </a:txBody>
                  <a:tcPr>
                    <a:solidFill>
                      <a:schemeClr val="accent2"/>
                    </a:solidFill>
                  </a:tcPr>
                </a:tc>
                <a:tc>
                  <a:txBody>
                    <a:bodyPr/>
                    <a:lstStyle/>
                    <a:p>
                      <a:r>
                        <a:rPr lang="en-US" dirty="0">
                          <a:solidFill>
                            <a:schemeClr val="bg1"/>
                          </a:solidFill>
                        </a:rPr>
                        <a:t>Validation Status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dirty="0"/>
                        <a:t>L1</a:t>
                      </a:r>
                    </a:p>
                  </a:txBody>
                  <a:tcPr>
                    <a:solidFill>
                      <a:schemeClr val="bg1"/>
                    </a:solidFill>
                  </a:tcPr>
                </a:tc>
                <a:tc>
                  <a:txBody>
                    <a:bodyPr/>
                    <a:lstStyle/>
                    <a:p>
                      <a:r>
                        <a:rPr lang="en-US" dirty="0"/>
                        <a:t>Irradiance</a:t>
                      </a:r>
                      <a:endParaRPr lang="en-US" baseline="30000" dirty="0">
                        <a:solidFill>
                          <a:srgbClr val="00B050"/>
                        </a:solidFill>
                      </a:endParaRP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955298805"/>
                  </a:ext>
                </a:extLst>
              </a:tr>
              <a:tr h="370840">
                <a:tc>
                  <a:txBody>
                    <a:bodyPr/>
                    <a:lstStyle/>
                    <a:p>
                      <a:endParaRPr lang="en-US" dirty="0"/>
                    </a:p>
                  </a:txBody>
                  <a:tcPr>
                    <a:solidFill>
                      <a:schemeClr val="bg1"/>
                    </a:solidFill>
                  </a:tcPr>
                </a:tc>
                <a:tc>
                  <a:txBody>
                    <a:bodyPr/>
                    <a:lstStyle/>
                    <a:p>
                      <a:r>
                        <a:rPr lang="en-US" dirty="0"/>
                        <a:t>Radiance</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420817203"/>
                  </a:ext>
                </a:extLst>
              </a:tr>
              <a:tr h="370840">
                <a:tc>
                  <a:txBody>
                    <a:bodyPr/>
                    <a:lstStyle/>
                    <a:p>
                      <a:endParaRPr lang="en-US"/>
                    </a:p>
                  </a:txBody>
                  <a:tcPr>
                    <a:solidFill>
                      <a:schemeClr val="bg1"/>
                    </a:solidFill>
                  </a:tcPr>
                </a:tc>
                <a:tc>
                  <a:txBody>
                    <a:bodyPr/>
                    <a:lstStyle/>
                    <a:p>
                      <a:r>
                        <a:rPr lang="en-US" dirty="0"/>
                        <a:t>Radiance (twilight – city lights)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2616522544"/>
                  </a:ext>
                </a:extLst>
              </a:tr>
              <a:tr h="370840">
                <a:tc>
                  <a:txBody>
                    <a:bodyPr/>
                    <a:lstStyle/>
                    <a:p>
                      <a:r>
                        <a:rPr lang="en-US" dirty="0"/>
                        <a:t>L2</a:t>
                      </a:r>
                    </a:p>
                  </a:txBody>
                  <a:tcPr>
                    <a:solidFill>
                      <a:schemeClr val="bg1"/>
                    </a:solidFill>
                  </a:tcPr>
                </a:tc>
                <a:tc>
                  <a:txBody>
                    <a:bodyPr/>
                    <a:lstStyle/>
                    <a:p>
                      <a:r>
                        <a:rPr lang="en-US" dirty="0"/>
                        <a:t>Clouds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127983339"/>
                  </a:ext>
                </a:extLst>
              </a:tr>
              <a:tr h="370840">
                <a:tc>
                  <a:txBody>
                    <a:bodyPr/>
                    <a:lstStyle/>
                    <a:p>
                      <a:endParaRPr lang="en-US"/>
                    </a:p>
                  </a:txBody>
                  <a:tcPr>
                    <a:solidFill>
                      <a:schemeClr val="bg1"/>
                    </a:solidFill>
                  </a:tcPr>
                </a:tc>
                <a:tc>
                  <a:txBody>
                    <a:bodyPr/>
                    <a:lstStyle/>
                    <a:p>
                      <a:r>
                        <a:rPr lang="en-US" dirty="0"/>
                        <a:t>NO</a:t>
                      </a:r>
                      <a:r>
                        <a:rPr lang="en-US" baseline="-25000" dirty="0"/>
                        <a:t>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740295480"/>
                  </a:ext>
                </a:extLst>
              </a:tr>
              <a:tr h="370840">
                <a:tc>
                  <a:txBody>
                    <a:bodyPr/>
                    <a:lstStyle/>
                    <a:p>
                      <a:endParaRPr lang="en-US"/>
                    </a:p>
                  </a:txBody>
                  <a:tcPr>
                    <a:solidFill>
                      <a:schemeClr val="bg1"/>
                    </a:solidFill>
                  </a:tcPr>
                </a:tc>
                <a:tc>
                  <a:txBody>
                    <a:bodyPr/>
                    <a:lstStyle/>
                    <a:p>
                      <a:r>
                        <a:rPr lang="en-US" dirty="0"/>
                        <a:t>HCHO</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579752086"/>
                  </a:ext>
                </a:extLst>
              </a:tr>
              <a:tr h="370840">
                <a:tc>
                  <a:txBody>
                    <a:bodyPr/>
                    <a:lstStyle/>
                    <a:p>
                      <a:endParaRPr lang="en-US"/>
                    </a:p>
                  </a:txBody>
                  <a:tcPr>
                    <a:solidFill>
                      <a:schemeClr val="bg1"/>
                    </a:solidFill>
                  </a:tcPr>
                </a:tc>
                <a:tc>
                  <a:txBody>
                    <a:bodyPr/>
                    <a:lstStyle/>
                    <a:p>
                      <a:r>
                        <a:rPr lang="en-US" dirty="0"/>
                        <a:t>O</a:t>
                      </a:r>
                      <a:r>
                        <a:rPr lang="en-US" baseline="-25000" dirty="0"/>
                        <a:t>3</a:t>
                      </a:r>
                      <a:r>
                        <a:rPr lang="en-US" dirty="0"/>
                        <a:t> (total)</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431818579"/>
                  </a:ext>
                </a:extLst>
              </a:tr>
              <a:tr h="370840">
                <a:tc>
                  <a:txBody>
                    <a:bodyPr/>
                    <a:lstStyle/>
                    <a:p>
                      <a:endParaRPr lang="en-US" dirty="0"/>
                    </a:p>
                  </a:txBody>
                  <a:tcPr>
                    <a:solidFill>
                      <a:schemeClr val="bg1"/>
                    </a:solidFill>
                  </a:tcPr>
                </a:tc>
                <a:tc>
                  <a:txBody>
                    <a:bodyPr/>
                    <a:lstStyle/>
                    <a:p>
                      <a:r>
                        <a:rPr lang="en-US" dirty="0"/>
                        <a:t>O</a:t>
                      </a:r>
                      <a:r>
                        <a:rPr lang="en-US" baseline="-25000" dirty="0"/>
                        <a:t>3</a:t>
                      </a:r>
                      <a:r>
                        <a:rPr lang="en-US" dirty="0"/>
                        <a:t> (profile)</a:t>
                      </a:r>
                    </a:p>
                  </a:txBody>
                  <a:tcPr>
                    <a:solidFill>
                      <a:schemeClr val="bg1"/>
                    </a:solidFill>
                  </a:tcPr>
                </a:tc>
                <a:tc>
                  <a:txBody>
                    <a:bodyPr/>
                    <a:lstStyle/>
                    <a:p>
                      <a:r>
                        <a:rPr lang="en-US" dirty="0">
                          <a:solidFill>
                            <a:srgbClr val="FF0000"/>
                          </a:solidFill>
                        </a:rPr>
                        <a:t>Beta, June 9, 2025</a:t>
                      </a:r>
                    </a:p>
                  </a:txBody>
                  <a:tcPr>
                    <a:solidFill>
                      <a:schemeClr val="bg1"/>
                    </a:solidFill>
                  </a:tcPr>
                </a:tc>
                <a:extLst>
                  <a:ext uri="{0D108BD9-81ED-4DB2-BD59-A6C34878D82A}">
                    <a16:rowId xmlns:a16="http://schemas.microsoft.com/office/drawing/2014/main" val="1404388326"/>
                  </a:ext>
                </a:extLst>
              </a:tr>
              <a:tr h="370840">
                <a:tc>
                  <a:txBody>
                    <a:bodyPr/>
                    <a:lstStyle/>
                    <a:p>
                      <a:r>
                        <a:rPr lang="en-US" dirty="0"/>
                        <a:t>L3</a:t>
                      </a:r>
                    </a:p>
                  </a:txBody>
                  <a:tcPr>
                    <a:solidFill>
                      <a:schemeClr val="bg1"/>
                    </a:solidFill>
                  </a:tcPr>
                </a:tc>
                <a:tc>
                  <a:txBody>
                    <a:bodyPr/>
                    <a:lstStyle/>
                    <a:p>
                      <a:r>
                        <a:rPr lang="en-US" dirty="0"/>
                        <a:t>L2 gridded to 0.02° × 0.02°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632175886"/>
                  </a:ext>
                </a:extLst>
              </a:tr>
            </a:tbl>
          </a:graphicData>
        </a:graphic>
      </p:graphicFrame>
      <p:graphicFrame>
        <p:nvGraphicFramePr>
          <p:cNvPr id="4" name="Table 3">
            <a:extLst>
              <a:ext uri="{FF2B5EF4-FFF2-40B4-BE49-F238E27FC236}">
                <a16:creationId xmlns:a16="http://schemas.microsoft.com/office/drawing/2014/main" id="{C9F1A17F-EC82-4C6B-9896-11236D19DF72}"/>
              </a:ext>
            </a:extLst>
          </p:cNvPr>
          <p:cNvGraphicFramePr>
            <a:graphicFrameLocks noGrp="1"/>
          </p:cNvGraphicFramePr>
          <p:nvPr>
            <p:extLst>
              <p:ext uri="{D42A27DB-BD31-4B8C-83A1-F6EECF244321}">
                <p14:modId xmlns:p14="http://schemas.microsoft.com/office/powerpoint/2010/main" val="2979262431"/>
              </p:ext>
            </p:extLst>
          </p:nvPr>
        </p:nvGraphicFramePr>
        <p:xfrm>
          <a:off x="75765" y="1168842"/>
          <a:ext cx="7925694" cy="4646531"/>
        </p:xfrm>
        <a:graphic>
          <a:graphicData uri="http://schemas.openxmlformats.org/drawingml/2006/table">
            <a:tbl>
              <a:tblPr firstRow="1" bandRow="1">
                <a:tableStyleId>{5940675A-B579-460E-94D1-54222C63F5DA}</a:tableStyleId>
              </a:tblPr>
              <a:tblGrid>
                <a:gridCol w="888693">
                  <a:extLst>
                    <a:ext uri="{9D8B030D-6E8A-4147-A177-3AD203B41FA5}">
                      <a16:colId xmlns:a16="http://schemas.microsoft.com/office/drawing/2014/main" val="3087290469"/>
                    </a:ext>
                  </a:extLst>
                </a:gridCol>
                <a:gridCol w="4066691">
                  <a:extLst>
                    <a:ext uri="{9D8B030D-6E8A-4147-A177-3AD203B41FA5}">
                      <a16:colId xmlns:a16="http://schemas.microsoft.com/office/drawing/2014/main" val="1565475734"/>
                    </a:ext>
                  </a:extLst>
                </a:gridCol>
                <a:gridCol w="2970310">
                  <a:extLst>
                    <a:ext uri="{9D8B030D-6E8A-4147-A177-3AD203B41FA5}">
                      <a16:colId xmlns:a16="http://schemas.microsoft.com/office/drawing/2014/main" val="3300717969"/>
                    </a:ext>
                  </a:extLst>
                </a:gridCol>
              </a:tblGrid>
              <a:tr h="531731">
                <a:tc>
                  <a:txBody>
                    <a:bodyPr/>
                    <a:lstStyle/>
                    <a:p>
                      <a:r>
                        <a:rPr lang="en-US" dirty="0">
                          <a:solidFill>
                            <a:schemeClr val="bg1"/>
                          </a:solidFill>
                        </a:rPr>
                        <a:t>Level</a:t>
                      </a:r>
                    </a:p>
                  </a:txBody>
                  <a:tcPr>
                    <a:solidFill>
                      <a:schemeClr val="accent2"/>
                    </a:solidFill>
                  </a:tcPr>
                </a:tc>
                <a:tc>
                  <a:txBody>
                    <a:bodyPr/>
                    <a:lstStyle/>
                    <a:p>
                      <a:r>
                        <a:rPr lang="en-US" b="1" dirty="0">
                          <a:solidFill>
                            <a:schemeClr val="bg1"/>
                          </a:solidFill>
                        </a:rPr>
                        <a:t>V4 Product</a:t>
                      </a:r>
                    </a:p>
                  </a:txBody>
                  <a:tcPr>
                    <a:solidFill>
                      <a:schemeClr val="accent2"/>
                    </a:solidFill>
                  </a:tcPr>
                </a:tc>
                <a:tc>
                  <a:txBody>
                    <a:bodyPr/>
                    <a:lstStyle/>
                    <a:p>
                      <a:r>
                        <a:rPr lang="en-US" dirty="0">
                          <a:solidFill>
                            <a:schemeClr val="bg1"/>
                          </a:solidFill>
                        </a:rPr>
                        <a:t>Validation Status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dirty="0"/>
                        <a:t>L1</a:t>
                      </a:r>
                    </a:p>
                  </a:txBody>
                  <a:tcPr>
                    <a:solidFill>
                      <a:schemeClr val="bg1"/>
                    </a:solidFill>
                  </a:tcPr>
                </a:tc>
                <a:tc>
                  <a:txBody>
                    <a:bodyPr/>
                    <a:lstStyle/>
                    <a:p>
                      <a:r>
                        <a:rPr lang="en-US" dirty="0"/>
                        <a:t>Irradiance</a:t>
                      </a:r>
                      <a:endParaRPr lang="en-US" baseline="30000" dirty="0">
                        <a:solidFill>
                          <a:srgbClr val="00B050"/>
                        </a:solidFill>
                      </a:endParaRP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955298805"/>
                  </a:ext>
                </a:extLst>
              </a:tr>
              <a:tr h="370840">
                <a:tc>
                  <a:txBody>
                    <a:bodyPr/>
                    <a:lstStyle/>
                    <a:p>
                      <a:endParaRPr lang="en-US" dirty="0"/>
                    </a:p>
                  </a:txBody>
                  <a:tcPr>
                    <a:solidFill>
                      <a:schemeClr val="bg1"/>
                    </a:solidFill>
                  </a:tcPr>
                </a:tc>
                <a:tc>
                  <a:txBody>
                    <a:bodyPr/>
                    <a:lstStyle/>
                    <a:p>
                      <a:r>
                        <a:rPr lang="en-US" dirty="0"/>
                        <a:t>Radiance</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420817203"/>
                  </a:ext>
                </a:extLst>
              </a:tr>
              <a:tr h="370840">
                <a:tc>
                  <a:txBody>
                    <a:bodyPr/>
                    <a:lstStyle/>
                    <a:p>
                      <a:endParaRPr lang="en-US"/>
                    </a:p>
                  </a:txBody>
                  <a:tcPr>
                    <a:solidFill>
                      <a:schemeClr val="bg1"/>
                    </a:solidFill>
                  </a:tcPr>
                </a:tc>
                <a:tc>
                  <a:txBody>
                    <a:bodyPr/>
                    <a:lstStyle/>
                    <a:p>
                      <a:r>
                        <a:rPr lang="en-US" dirty="0"/>
                        <a:t>Radiance (twilight – city lights)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2616522544"/>
                  </a:ext>
                </a:extLst>
              </a:tr>
              <a:tr h="370840">
                <a:tc>
                  <a:txBody>
                    <a:bodyPr/>
                    <a:lstStyle/>
                    <a:p>
                      <a:r>
                        <a:rPr lang="en-US" dirty="0"/>
                        <a:t>L2</a:t>
                      </a:r>
                    </a:p>
                  </a:txBody>
                  <a:tcPr>
                    <a:solidFill>
                      <a:schemeClr val="bg1"/>
                    </a:solidFill>
                  </a:tcPr>
                </a:tc>
                <a:tc>
                  <a:txBody>
                    <a:bodyPr/>
                    <a:lstStyle/>
                    <a:p>
                      <a:r>
                        <a:rPr lang="en-US" dirty="0"/>
                        <a:t>Clouds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127983339"/>
                  </a:ext>
                </a:extLst>
              </a:tr>
              <a:tr h="370840">
                <a:tc>
                  <a:txBody>
                    <a:bodyPr/>
                    <a:lstStyle/>
                    <a:p>
                      <a:endParaRPr lang="en-US"/>
                    </a:p>
                  </a:txBody>
                  <a:tcPr>
                    <a:solidFill>
                      <a:schemeClr val="bg1"/>
                    </a:solidFill>
                  </a:tcPr>
                </a:tc>
                <a:tc>
                  <a:txBody>
                    <a:bodyPr/>
                    <a:lstStyle/>
                    <a:p>
                      <a:r>
                        <a:rPr lang="en-US" dirty="0"/>
                        <a:t>NO</a:t>
                      </a:r>
                      <a:r>
                        <a:rPr lang="en-US" baseline="-25000" dirty="0"/>
                        <a:t>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740295480"/>
                  </a:ext>
                </a:extLst>
              </a:tr>
              <a:tr h="370840">
                <a:tc>
                  <a:txBody>
                    <a:bodyPr/>
                    <a:lstStyle/>
                    <a:p>
                      <a:endParaRPr lang="en-US"/>
                    </a:p>
                  </a:txBody>
                  <a:tcPr>
                    <a:solidFill>
                      <a:schemeClr val="bg1"/>
                    </a:solidFill>
                  </a:tcPr>
                </a:tc>
                <a:tc>
                  <a:txBody>
                    <a:bodyPr/>
                    <a:lstStyle/>
                    <a:p>
                      <a:r>
                        <a:rPr lang="en-US" dirty="0"/>
                        <a:t>HCHO</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579752086"/>
                  </a:ext>
                </a:extLst>
              </a:tr>
              <a:tr h="370840">
                <a:tc>
                  <a:txBody>
                    <a:bodyPr/>
                    <a:lstStyle/>
                    <a:p>
                      <a:endParaRPr lang="en-US"/>
                    </a:p>
                  </a:txBody>
                  <a:tcPr>
                    <a:solidFill>
                      <a:schemeClr val="bg1"/>
                    </a:solidFill>
                  </a:tcPr>
                </a:tc>
                <a:tc>
                  <a:txBody>
                    <a:bodyPr/>
                    <a:lstStyle/>
                    <a:p>
                      <a:r>
                        <a:rPr lang="en-US" dirty="0"/>
                        <a:t>O</a:t>
                      </a:r>
                      <a:r>
                        <a:rPr lang="en-US" baseline="-25000" dirty="0"/>
                        <a:t>3</a:t>
                      </a:r>
                      <a:r>
                        <a:rPr lang="en-US" dirty="0"/>
                        <a:t> (total)</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431818579"/>
                  </a:ext>
                </a:extLst>
              </a:tr>
              <a:tr h="370840">
                <a:tc>
                  <a:txBody>
                    <a:bodyPr/>
                    <a:lstStyle/>
                    <a:p>
                      <a:endParaRPr lang="en-US" dirty="0"/>
                    </a:p>
                  </a:txBody>
                  <a:tcPr>
                    <a:solidFill>
                      <a:schemeClr val="bg1"/>
                    </a:solidFill>
                  </a:tcPr>
                </a:tc>
                <a:tc>
                  <a:txBody>
                    <a:bodyPr/>
                    <a:lstStyle/>
                    <a:p>
                      <a:r>
                        <a:rPr lang="en-US" dirty="0"/>
                        <a:t>O</a:t>
                      </a:r>
                      <a:r>
                        <a:rPr lang="en-US" baseline="-25000" dirty="0"/>
                        <a:t>3</a:t>
                      </a:r>
                      <a:r>
                        <a:rPr lang="en-US" dirty="0"/>
                        <a:t> (profile)</a:t>
                      </a:r>
                    </a:p>
                  </a:txBody>
                  <a:tcPr>
                    <a:solidFill>
                      <a:schemeClr val="bg1"/>
                    </a:solidFill>
                  </a:tcPr>
                </a:tc>
                <a:tc>
                  <a:txBody>
                    <a:bodyPr/>
                    <a:lstStyle/>
                    <a:p>
                      <a:r>
                        <a:rPr lang="en-US" dirty="0">
                          <a:solidFill>
                            <a:srgbClr val="FF0000"/>
                          </a:solidFill>
                        </a:rPr>
                        <a:t>Beta</a:t>
                      </a:r>
                    </a:p>
                  </a:txBody>
                  <a:tcPr>
                    <a:solidFill>
                      <a:schemeClr val="bg1"/>
                    </a:solidFill>
                  </a:tcPr>
                </a:tc>
                <a:extLst>
                  <a:ext uri="{0D108BD9-81ED-4DB2-BD59-A6C34878D82A}">
                    <a16:rowId xmlns:a16="http://schemas.microsoft.com/office/drawing/2014/main" val="1404388326"/>
                  </a:ext>
                </a:extLst>
              </a:tr>
              <a:tr h="370840">
                <a:tc>
                  <a:txBody>
                    <a:bodyPr/>
                    <a:lstStyle/>
                    <a:p>
                      <a:r>
                        <a:rPr lang="en-US" dirty="0"/>
                        <a:t>L3</a:t>
                      </a:r>
                    </a:p>
                  </a:txBody>
                  <a:tcPr>
                    <a:solidFill>
                      <a:schemeClr val="bg1"/>
                    </a:solidFill>
                  </a:tcPr>
                </a:tc>
                <a:tc>
                  <a:txBody>
                    <a:bodyPr/>
                    <a:lstStyle/>
                    <a:p>
                      <a:r>
                        <a:rPr lang="en-US" dirty="0"/>
                        <a:t>L2 gridded to 0.02° × 0.02°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632175886"/>
                  </a:ext>
                </a:extLst>
              </a:tr>
            </a:tbl>
          </a:graphicData>
        </a:graphic>
      </p:graphicFrame>
    </p:spTree>
    <p:extLst>
      <p:ext uri="{BB962C8B-B14F-4D97-AF65-F5344CB8AC3E}">
        <p14:creationId xmlns:p14="http://schemas.microsoft.com/office/powerpoint/2010/main" val="355315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Baseline TEMPO Data Products + </a:t>
            </a:r>
            <a:br>
              <a:rPr lang="en-US" dirty="0"/>
            </a:br>
            <a:r>
              <a:rPr lang="en-US" dirty="0">
                <a:solidFill>
                  <a:srgbClr val="00B050"/>
                </a:solidFill>
              </a:rPr>
              <a:t>SNWG TEMPO NRT </a:t>
            </a:r>
            <a:r>
              <a:rPr lang="en-US" dirty="0"/>
              <a:t>+ </a:t>
            </a:r>
            <a:r>
              <a:rPr lang="en-US" dirty="0">
                <a:solidFill>
                  <a:srgbClr val="0070C0"/>
                </a:solidFill>
              </a:rPr>
              <a:t>TEMPO Enhanced</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id="{ABA452DB-F728-DCF5-A836-0A857BD31823}"/>
              </a:ext>
            </a:extLst>
          </p:cNvPr>
          <p:cNvGraphicFramePr>
            <a:graphicFrameLocks noGrp="1"/>
          </p:cNvGraphicFramePr>
          <p:nvPr>
            <p:extLst>
              <p:ext uri="{D42A27DB-BD31-4B8C-83A1-F6EECF244321}">
                <p14:modId xmlns:p14="http://schemas.microsoft.com/office/powerpoint/2010/main" val="629634660"/>
              </p:ext>
            </p:extLst>
          </p:nvPr>
        </p:nvGraphicFramePr>
        <p:xfrm>
          <a:off x="77386" y="1097280"/>
          <a:ext cx="7355875" cy="5760720"/>
        </p:xfrm>
        <a:graphic>
          <a:graphicData uri="http://schemas.openxmlformats.org/drawingml/2006/table">
            <a:tbl>
              <a:tblPr firstRow="1" bandRow="1"/>
              <a:tblGrid>
                <a:gridCol w="789306">
                  <a:extLst>
                    <a:ext uri="{9D8B030D-6E8A-4147-A177-3AD203B41FA5}">
                      <a16:colId xmlns:a16="http://schemas.microsoft.com/office/drawing/2014/main" val="3087290469"/>
                    </a:ext>
                  </a:extLst>
                </a:gridCol>
                <a:gridCol w="4015409">
                  <a:extLst>
                    <a:ext uri="{9D8B030D-6E8A-4147-A177-3AD203B41FA5}">
                      <a16:colId xmlns:a16="http://schemas.microsoft.com/office/drawing/2014/main" val="1565475734"/>
                    </a:ext>
                  </a:extLst>
                </a:gridCol>
                <a:gridCol w="2551160">
                  <a:extLst>
                    <a:ext uri="{9D8B030D-6E8A-4147-A177-3AD203B41FA5}">
                      <a16:colId xmlns:a16="http://schemas.microsoft.com/office/drawing/2014/main" val="3300717969"/>
                    </a:ext>
                  </a:extLst>
                </a:gridCol>
              </a:tblGrid>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2000" dirty="0">
                          <a:solidFill>
                            <a:schemeClr val="bg1"/>
                          </a:solidFill>
                        </a:rPr>
                        <a:t>Level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2000" dirty="0">
                          <a:solidFill>
                            <a:schemeClr val="bg1"/>
                          </a:solidFill>
                        </a:rPr>
                        <a:t>Product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2000" dirty="0">
                          <a:solidFill>
                            <a:schemeClr val="bg1"/>
                          </a:solidFill>
                        </a:rPr>
                        <a:t>Developer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extLst>
                  <a:ext uri="{0D108BD9-81ED-4DB2-BD59-A6C34878D82A}">
                    <a16:rowId xmlns:a16="http://schemas.microsoft.com/office/drawing/2014/main" val="406086137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L1</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a:t>Irradiance </a:t>
                      </a:r>
                      <a:endParaRPr lang="en-US" sz="1600" b="1" baseline="30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95529880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Radiance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081720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Radiance (twilight – city lights)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61652254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L2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Cloud </a:t>
                      </a:r>
                      <a:r>
                        <a:rPr lang="en-US" sz="1600" b="1" baseline="30000" dirty="0">
                          <a:solidFill>
                            <a:srgbClr val="00B050"/>
                          </a:solidFill>
                        </a:rPr>
                        <a:t>NRT</a:t>
                      </a: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SAO/GSFC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12798333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NO</a:t>
                      </a:r>
                      <a:r>
                        <a:rPr lang="en-US" sz="1600" b="1" baseline="-25000" dirty="0"/>
                        <a:t>2</a:t>
                      </a:r>
                      <a:r>
                        <a:rPr lang="en-US" sz="1600" b="1" baseline="0" dirty="0"/>
                        <a:t> </a:t>
                      </a:r>
                      <a:r>
                        <a:rPr lang="en-US" sz="1600" b="1" baseline="30000" dirty="0">
                          <a:solidFill>
                            <a:srgbClr val="00B050"/>
                          </a:solidFill>
                        </a:rPr>
                        <a:t>NRT</a:t>
                      </a:r>
                      <a:endParaRPr lang="en-US" sz="1600" b="1" baseline="-25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40295480"/>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HCHO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7975208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O</a:t>
                      </a:r>
                      <a:r>
                        <a:rPr lang="en-US" sz="1600" b="1" baseline="-25000" dirty="0"/>
                        <a:t>3</a:t>
                      </a:r>
                      <a:r>
                        <a:rPr lang="en-US" sz="1600" b="1" dirty="0"/>
                        <a:t> (total)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43181857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O</a:t>
                      </a:r>
                      <a:r>
                        <a:rPr lang="en-US" sz="1600" b="1" baseline="-25000" dirty="0"/>
                        <a:t>3</a:t>
                      </a:r>
                      <a:r>
                        <a:rPr lang="en-US" sz="1600" b="1" dirty="0"/>
                        <a:t> (profile)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40438832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500" b="1" dirty="0">
                          <a:solidFill>
                            <a:srgbClr val="00B050"/>
                          </a:solidFill>
                        </a:rPr>
                        <a:t>TEMPO/GOES-R synergy aerosol product </a:t>
                      </a:r>
                      <a:r>
                        <a:rPr lang="en-US" sz="1500" b="1" baseline="30000" dirty="0">
                          <a:solidFill>
                            <a:srgbClr val="00B050"/>
                          </a:solidFill>
                        </a:rPr>
                        <a:t>NRT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solidFill>
                            <a:srgbClr val="00B050"/>
                          </a:solidFill>
                        </a:rPr>
                        <a:t>NOAA </a:t>
                      </a:r>
                      <a:r>
                        <a:rPr lang="en-US" sz="1400" b="1" dirty="0">
                          <a:solidFill>
                            <a:srgbClr val="00B050"/>
                          </a:solidFill>
                        </a:rPr>
                        <a:t>(released 1 yr data)</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209109648"/>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C</a:t>
                      </a:r>
                      <a:r>
                        <a:rPr lang="en-US" sz="1600" b="1" baseline="-25000" dirty="0">
                          <a:solidFill>
                            <a:schemeClr val="accent1"/>
                          </a:solidFill>
                        </a:rPr>
                        <a:t>2</a:t>
                      </a: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r>
                        <a:rPr lang="en-US" sz="1600" b="1" baseline="-25000" dirty="0">
                          <a:solidFill>
                            <a:schemeClr val="accent1"/>
                          </a:solidFill>
                        </a:rPr>
                        <a:t>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25681348"/>
                  </a:ext>
                </a:extLst>
              </a:tr>
              <a:tr h="313767">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13321084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err="1">
                          <a:solidFill>
                            <a:schemeClr val="accent1"/>
                          </a:solidFill>
                        </a:rPr>
                        <a:t>BrO</a:t>
                      </a:r>
                      <a:endParaRPr lang="en-US" sz="1600" b="1" baseline="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3843499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rPr>
                        <a:t>SO</a:t>
                      </a:r>
                      <a:r>
                        <a:rPr lang="en-US" sz="1600" b="1" baseline="-25000" dirty="0">
                          <a:solidFill>
                            <a:schemeClr val="accent1"/>
                          </a:solidFill>
                        </a:rPr>
                        <a:t>2</a:t>
                      </a:r>
                      <a:r>
                        <a:rPr lang="en-US" sz="1600" b="1" baseline="0" dirty="0">
                          <a:solidFill>
                            <a:schemeClr val="accent1"/>
                          </a:solidFill>
                        </a:rPr>
                        <a:t> </a:t>
                      </a:r>
                      <a:r>
                        <a:rPr lang="en-US" sz="1600" b="1" baseline="30000" dirty="0">
                          <a:solidFill>
                            <a:schemeClr val="accent1"/>
                          </a:solidFill>
                        </a:rPr>
                        <a:t>NRT</a:t>
                      </a:r>
                      <a:endParaRPr lang="en-US" sz="1600" b="1" baseline="-2500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solidFill>
                            <a:schemeClr val="accent1"/>
                          </a:solidFill>
                        </a:rPr>
                        <a:t>NASA GSFC </a:t>
                      </a:r>
                      <a:r>
                        <a:rPr lang="en-US" sz="1200" b="1" dirty="0">
                          <a:solidFill>
                            <a:srgbClr val="7030A0"/>
                          </a:solidFill>
                        </a:rPr>
                        <a:t>(under develop.)</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6323554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UVAOD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NASA GSFC </a:t>
                      </a:r>
                      <a:r>
                        <a:rPr kumimoji="0" lang="en-US" sz="1200" b="1" i="0" u="none" strike="noStrike" kern="1200" cap="none" spc="0" normalizeH="0" baseline="0" noProof="0" dirty="0">
                          <a:ln>
                            <a:noFill/>
                          </a:ln>
                          <a:solidFill>
                            <a:srgbClr val="7030A0"/>
                          </a:solidFill>
                          <a:effectLst/>
                          <a:uLnTx/>
                          <a:uFillTx/>
                          <a:latin typeface="Calibri"/>
                          <a:ea typeface="+mn-ea"/>
                          <a:cs typeface="+mn-cs"/>
                        </a:rPr>
                        <a:t>(under develop.)</a:t>
                      </a:r>
                      <a:endParaRPr lang="en-US" sz="1600" b="1" baseline="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61322379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Aerosol layer height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U. Iowa </a:t>
                      </a:r>
                      <a:r>
                        <a:rPr kumimoji="0" lang="en-US" sz="1200" b="1" i="0" u="none" strike="noStrike" kern="1200" cap="none" spc="0" normalizeH="0" baseline="0" noProof="0" dirty="0">
                          <a:ln>
                            <a:noFill/>
                          </a:ln>
                          <a:solidFill>
                            <a:srgbClr val="7030A0"/>
                          </a:solidFill>
                          <a:effectLst/>
                          <a:uLnTx/>
                          <a:uFillTx/>
                          <a:latin typeface="Calibri"/>
                          <a:ea typeface="+mn-ea"/>
                          <a:cs typeface="+mn-cs"/>
                        </a:rPr>
                        <a:t>(under develop.)</a:t>
                      </a:r>
                      <a:endParaRPr lang="en-US" sz="1600" b="1" baseline="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65041581"/>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UVB</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NASA GSFC </a:t>
                      </a:r>
                      <a:r>
                        <a:rPr lang="en-US" sz="1200" b="1" dirty="0">
                          <a:solidFill>
                            <a:srgbClr val="7030A0"/>
                          </a:solidFill>
                        </a:rPr>
                        <a:t>(under develop.)</a:t>
                      </a:r>
                      <a:endParaRPr lang="en-US" sz="1200" b="1" baseline="0" dirty="0">
                        <a:solidFill>
                          <a:srgbClr val="7030A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35580417"/>
                  </a:ext>
                </a:extLst>
              </a:tr>
            </a:tbl>
          </a:graphicData>
        </a:graphic>
      </p:graphicFrame>
      <p:sp>
        <p:nvSpPr>
          <p:cNvPr id="17" name="TextBox 16">
            <a:extLst>
              <a:ext uri="{FF2B5EF4-FFF2-40B4-BE49-F238E27FC236}">
                <a16:creationId xmlns:a16="http://schemas.microsoft.com/office/drawing/2014/main" id="{E45BC725-44FF-31B6-77D2-675E10A0D9DB}"/>
              </a:ext>
            </a:extLst>
          </p:cNvPr>
          <p:cNvSpPr txBox="1"/>
          <p:nvPr/>
        </p:nvSpPr>
        <p:spPr>
          <a:xfrm>
            <a:off x="7915011" y="1097280"/>
            <a:ext cx="4199602" cy="400110"/>
          </a:xfrm>
          <a:prstGeom prst="rect">
            <a:avLst/>
          </a:prstGeom>
          <a:solidFill>
            <a:srgbClr val="FFFFFF"/>
          </a:solidFill>
          <a:ln w="38100">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1" i="0" u="none" strike="noStrike" kern="0" cap="none" spc="0" normalizeH="0" baseline="0" noProof="0" dirty="0">
                <a:ln>
                  <a:noFill/>
                </a:ln>
                <a:solidFill>
                  <a:srgbClr val="000000"/>
                </a:solidFill>
                <a:effectLst/>
                <a:uLnTx/>
                <a:uFillTx/>
                <a:latin typeface="Roboto"/>
                <a:sym typeface="Roboto" panose="02000000000000000000" pitchFamily="2" charset="0"/>
              </a:rPr>
              <a:t>Baseline Products</a:t>
            </a:r>
          </a:p>
        </p:txBody>
      </p:sp>
      <p:sp>
        <p:nvSpPr>
          <p:cNvPr id="20" name="TextBox 19">
            <a:extLst>
              <a:ext uri="{FF2B5EF4-FFF2-40B4-BE49-F238E27FC236}">
                <a16:creationId xmlns:a16="http://schemas.microsoft.com/office/drawing/2014/main" id="{3D0A2A05-E1A7-E1D7-5868-2BCF134C28FE}"/>
              </a:ext>
            </a:extLst>
          </p:cNvPr>
          <p:cNvSpPr txBox="1"/>
          <p:nvPr/>
        </p:nvSpPr>
        <p:spPr>
          <a:xfrm>
            <a:off x="7915010" y="1596361"/>
            <a:ext cx="4199604" cy="984885"/>
          </a:xfrm>
          <a:prstGeom prst="rect">
            <a:avLst/>
          </a:prstGeom>
          <a:noFill/>
          <a:ln w="38100">
            <a:solidFill>
              <a:srgbClr val="00B050"/>
            </a:solidFill>
          </a:ln>
        </p:spPr>
        <p:txBody>
          <a:bodyPr wrap="square" rtlCol="0">
            <a:spAutoFit/>
          </a:bodyPr>
          <a:lstStyle/>
          <a:p>
            <a:pPr>
              <a:buClr>
                <a:srgbClr val="000000"/>
              </a:buClr>
            </a:pPr>
            <a:r>
              <a:rPr lang="en-US" kern="0" dirty="0">
                <a:solidFill>
                  <a:srgbClr val="00B050"/>
                </a:solidFill>
                <a:latin typeface="Roboto"/>
                <a:sym typeface="Roboto" panose="02000000000000000000" pitchFamily="2" charset="0"/>
              </a:rPr>
              <a:t>Satellite Needs Working Group (SNWG) </a:t>
            </a:r>
          </a:p>
          <a:p>
            <a:pPr>
              <a:buClr>
                <a:srgbClr val="000000"/>
              </a:buClr>
            </a:pPr>
            <a:r>
              <a:rPr lang="en-US" sz="2000" kern="0" dirty="0">
                <a:solidFill>
                  <a:srgbClr val="00B050"/>
                </a:solidFill>
                <a:latin typeface="Roboto"/>
                <a:sym typeface="Roboto" panose="02000000000000000000" pitchFamily="2" charset="0"/>
              </a:rPr>
              <a:t>Cycle 3 </a:t>
            </a:r>
            <a:r>
              <a:rPr kumimoji="0" lang="en-US" sz="2000" b="1" i="0" u="none" strike="noStrike" kern="0" cap="none" spc="0" normalizeH="0" baseline="0" noProof="0" dirty="0">
                <a:ln>
                  <a:noFill/>
                </a:ln>
                <a:solidFill>
                  <a:srgbClr val="00B050"/>
                </a:solidFill>
                <a:effectLst/>
                <a:uLnTx/>
                <a:uFillTx/>
                <a:latin typeface="Roboto"/>
                <a:sym typeface="Roboto" panose="02000000000000000000" pitchFamily="2" charset="0"/>
              </a:rPr>
              <a:t>NRT Products (~2-3 hours)</a:t>
            </a:r>
          </a:p>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lang="en-US" sz="2000" kern="0" dirty="0">
                <a:solidFill>
                  <a:srgbClr val="00B050"/>
                </a:solidFill>
                <a:latin typeface="Roboto"/>
                <a:sym typeface="Roboto" panose="02000000000000000000" pitchFamily="2" charset="0"/>
              </a:rPr>
              <a:t>Public release (Sep. 15, 2025)</a:t>
            </a:r>
            <a:endParaRPr kumimoji="0" lang="en-US" sz="2000" b="0" i="0" u="none" strike="noStrike" kern="0" cap="none" spc="0" normalizeH="0" baseline="0" noProof="0" dirty="0">
              <a:ln>
                <a:noFill/>
              </a:ln>
              <a:solidFill>
                <a:srgbClr val="00B050"/>
              </a:solidFill>
              <a:effectLst/>
              <a:uLnTx/>
              <a:uFillTx/>
              <a:latin typeface="Roboto"/>
              <a:sym typeface="Roboto" panose="02000000000000000000" pitchFamily="2" charset="0"/>
            </a:endParaRPr>
          </a:p>
        </p:txBody>
      </p:sp>
      <p:sp>
        <p:nvSpPr>
          <p:cNvPr id="21" name="TextBox 20">
            <a:extLst>
              <a:ext uri="{FF2B5EF4-FFF2-40B4-BE49-F238E27FC236}">
                <a16:creationId xmlns:a16="http://schemas.microsoft.com/office/drawing/2014/main" id="{68DD4E95-977F-0A5D-75BA-FED83EA6B6DC}"/>
              </a:ext>
            </a:extLst>
          </p:cNvPr>
          <p:cNvSpPr txBox="1"/>
          <p:nvPr/>
        </p:nvSpPr>
        <p:spPr>
          <a:xfrm>
            <a:off x="7915010" y="2691586"/>
            <a:ext cx="4199603" cy="1015663"/>
          </a:xfrm>
          <a:prstGeom prst="rect">
            <a:avLst/>
          </a:prstGeom>
          <a:noFill/>
          <a:ln w="38100">
            <a:solidFill>
              <a:srgbClr val="0070C0"/>
            </a:solidFill>
          </a:ln>
        </p:spPr>
        <p:txBody>
          <a:bodyPr wrap="square" rtlCol="0">
            <a:spAutoFit/>
          </a:bodyPr>
          <a:lstStyle/>
          <a:p>
            <a:pPr>
              <a:buClr>
                <a:srgbClr val="000000"/>
              </a:buClr>
            </a:pPr>
            <a:r>
              <a:rPr lang="en-US" sz="2000" kern="0" dirty="0">
                <a:solidFill>
                  <a:srgbClr val="0070C0"/>
                </a:solidFill>
                <a:latin typeface="Roboto"/>
                <a:sym typeface="Roboto" panose="02000000000000000000" pitchFamily="2" charset="0"/>
              </a:rPr>
              <a:t>SNWG Cycle 4</a:t>
            </a:r>
          </a:p>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1" i="0" u="none" strike="noStrike" kern="0" cap="none" spc="0" normalizeH="0" baseline="0" noProof="0" dirty="0">
                <a:ln>
                  <a:noFill/>
                </a:ln>
                <a:solidFill>
                  <a:srgbClr val="0070C0"/>
                </a:solidFill>
                <a:effectLst/>
                <a:uLnTx/>
                <a:uFillTx/>
                <a:latin typeface="Roboto"/>
                <a:sym typeface="Roboto" panose="02000000000000000000" pitchFamily="2" charset="0"/>
              </a:rPr>
              <a:t>TEMPO Enhanced Products</a:t>
            </a:r>
          </a:p>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lang="en-US" sz="2000" b="1" kern="0" dirty="0">
                <a:solidFill>
                  <a:srgbClr val="0070C0"/>
                </a:solidFill>
                <a:latin typeface="Roboto"/>
                <a:sym typeface="Roboto" panose="02000000000000000000" pitchFamily="2" charset="0"/>
              </a:rPr>
              <a:t>To be funded ~Q3 2025 (?)</a:t>
            </a:r>
            <a:endParaRPr kumimoji="0" lang="en-US" sz="2000" b="1" i="0" u="none" strike="noStrike" kern="0" cap="none" spc="0" normalizeH="0" baseline="0" noProof="0" dirty="0">
              <a:ln>
                <a:noFill/>
              </a:ln>
              <a:solidFill>
                <a:srgbClr val="0070C0"/>
              </a:solidFill>
              <a:effectLst/>
              <a:uLnTx/>
              <a:uFillTx/>
              <a:latin typeface="Roboto"/>
              <a:sym typeface="Roboto" panose="02000000000000000000" pitchFamily="2" charset="0"/>
            </a:endParaRPr>
          </a:p>
        </p:txBody>
      </p:sp>
      <p:sp>
        <p:nvSpPr>
          <p:cNvPr id="22" name="TextBox 21">
            <a:extLst>
              <a:ext uri="{FF2B5EF4-FFF2-40B4-BE49-F238E27FC236}">
                <a16:creationId xmlns:a16="http://schemas.microsoft.com/office/drawing/2014/main" id="{3BAEB5C8-726D-43AE-94BF-C6685CD12E6F}"/>
              </a:ext>
            </a:extLst>
          </p:cNvPr>
          <p:cNvSpPr txBox="1"/>
          <p:nvPr/>
        </p:nvSpPr>
        <p:spPr>
          <a:xfrm>
            <a:off x="7915011" y="3777834"/>
            <a:ext cx="4199602" cy="3108543"/>
          </a:xfrm>
          <a:prstGeom prst="rect">
            <a:avLst/>
          </a:prstGeom>
          <a:solidFill>
            <a:schemeClr val="bg1"/>
          </a:solidFill>
          <a:ln w="38100">
            <a:solidFill>
              <a:srgbClr val="7030A0"/>
            </a:solidFill>
          </a:ln>
        </p:spPr>
        <p:txBody>
          <a:bodyPr wrap="square" rtlCol="0">
            <a:spAutoFit/>
          </a:bodyPr>
          <a:lstStyle/>
          <a:p>
            <a:r>
              <a:rPr lang="en-US" sz="2000" b="1" dirty="0">
                <a:solidFill>
                  <a:srgbClr val="7030A0"/>
                </a:solidFill>
              </a:rPr>
              <a:t>Research Products</a:t>
            </a:r>
          </a:p>
          <a:p>
            <a:pPr lvl="1"/>
            <a:r>
              <a:rPr lang="en-US" sz="1600" dirty="0">
                <a:solidFill>
                  <a:srgbClr val="7030A0"/>
                </a:solidFill>
              </a:rPr>
              <a:t>Ocean color </a:t>
            </a:r>
            <a:r>
              <a:rPr lang="en-US" sz="1400" dirty="0">
                <a:solidFill>
                  <a:srgbClr val="FF0000"/>
                </a:solidFill>
              </a:rPr>
              <a:t>(funded by ROSES TEMPO/ACX)</a:t>
            </a:r>
          </a:p>
          <a:p>
            <a:pPr lvl="1"/>
            <a:r>
              <a:rPr lang="en-US" sz="1600" dirty="0">
                <a:solidFill>
                  <a:srgbClr val="7030A0"/>
                </a:solidFill>
              </a:rPr>
              <a:t>Vegetation (GPP)</a:t>
            </a:r>
          </a:p>
          <a:p>
            <a:pPr lvl="1"/>
            <a:r>
              <a:rPr lang="en-US" sz="1600" dirty="0">
                <a:solidFill>
                  <a:srgbClr val="7030A0"/>
                </a:solidFill>
              </a:rPr>
              <a:t>City lights/lighting types</a:t>
            </a:r>
          </a:p>
          <a:p>
            <a:pPr lvl="1"/>
            <a:r>
              <a:rPr lang="en-US" sz="1600" dirty="0">
                <a:solidFill>
                  <a:srgbClr val="7030A0"/>
                </a:solidFill>
              </a:rPr>
              <a:t>HNO</a:t>
            </a:r>
            <a:r>
              <a:rPr lang="en-US" sz="1600" baseline="-25000" dirty="0">
                <a:solidFill>
                  <a:srgbClr val="7030A0"/>
                </a:solidFill>
              </a:rPr>
              <a:t>2</a:t>
            </a:r>
          </a:p>
          <a:p>
            <a:pPr lvl="1"/>
            <a:r>
              <a:rPr lang="en-US" sz="1600" dirty="0">
                <a:solidFill>
                  <a:srgbClr val="7030A0"/>
                </a:solidFill>
              </a:rPr>
              <a:t>Free tropospheric NO</a:t>
            </a:r>
            <a:r>
              <a:rPr lang="en-US" sz="1600" baseline="-25000" dirty="0">
                <a:solidFill>
                  <a:srgbClr val="7030A0"/>
                </a:solidFill>
              </a:rPr>
              <a:t>2</a:t>
            </a:r>
          </a:p>
          <a:p>
            <a:pPr lvl="1"/>
            <a:r>
              <a:rPr lang="en-US" sz="1600" dirty="0">
                <a:solidFill>
                  <a:srgbClr val="7030A0"/>
                </a:solidFill>
              </a:rPr>
              <a:t>Surface concentrations</a:t>
            </a:r>
          </a:p>
          <a:p>
            <a:pPr lvl="1"/>
            <a:r>
              <a:rPr lang="en-US" sz="1600" dirty="0">
                <a:solidFill>
                  <a:srgbClr val="7030A0"/>
                </a:solidFill>
              </a:rPr>
              <a:t>Emissions</a:t>
            </a:r>
          </a:p>
          <a:p>
            <a:pPr lvl="1"/>
            <a:r>
              <a:rPr lang="en-US" sz="1600" dirty="0">
                <a:solidFill>
                  <a:srgbClr val="7030A0"/>
                </a:solidFill>
              </a:rPr>
              <a:t>Surface albedo</a:t>
            </a:r>
          </a:p>
          <a:p>
            <a:pPr lvl="1"/>
            <a:r>
              <a:rPr lang="en-US" sz="1600" dirty="0">
                <a:solidFill>
                  <a:srgbClr val="FFC000"/>
                </a:solidFill>
              </a:rPr>
              <a:t>IO</a:t>
            </a:r>
          </a:p>
          <a:p>
            <a:pPr lvl="1"/>
            <a:r>
              <a:rPr lang="en-US" sz="1600" dirty="0">
                <a:solidFill>
                  <a:srgbClr val="FFC000"/>
                </a:solidFill>
              </a:rPr>
              <a:t>NO</a:t>
            </a:r>
            <a:r>
              <a:rPr lang="en-US" sz="1600" baseline="-25000" dirty="0">
                <a:solidFill>
                  <a:srgbClr val="FFC000"/>
                </a:solidFill>
              </a:rPr>
              <a:t>3</a:t>
            </a:r>
            <a:endParaRPr lang="en-US" sz="1600" dirty="0">
              <a:solidFill>
                <a:srgbClr val="FFC000"/>
              </a:solidFill>
            </a:endParaRPr>
          </a:p>
          <a:p>
            <a:pPr lvl="1"/>
            <a:r>
              <a:rPr lang="en-US" sz="1600" dirty="0">
                <a:solidFill>
                  <a:srgbClr val="FFC000"/>
                </a:solidFill>
              </a:rPr>
              <a:t>Solar induced fluorescence</a:t>
            </a:r>
          </a:p>
        </p:txBody>
      </p:sp>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5613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018A6-2056-CABB-CBB2-AF9FE3FAD439}"/>
            </a:ext>
          </a:extLst>
        </p:cNvPr>
        <p:cNvGrpSpPr/>
        <p:nvPr/>
      </p:nvGrpSpPr>
      <p:grpSpPr>
        <a:xfrm>
          <a:off x="0" y="0"/>
          <a:ext cx="0" cy="0"/>
          <a:chOff x="0" y="0"/>
          <a:chExt cx="0" cy="0"/>
        </a:xfrm>
      </p:grpSpPr>
      <p:sp>
        <p:nvSpPr>
          <p:cNvPr id="2" name="Google Shape;151;p30">
            <a:extLst>
              <a:ext uri="{FF2B5EF4-FFF2-40B4-BE49-F238E27FC236}">
                <a16:creationId xmlns:a16="http://schemas.microsoft.com/office/drawing/2014/main" id="{518D2F59-C83B-F6FF-835E-3BC1FD066112}"/>
              </a:ext>
            </a:extLst>
          </p:cNvPr>
          <p:cNvSpPr txBox="1"/>
          <p:nvPr/>
        </p:nvSpPr>
        <p:spPr>
          <a:xfrm>
            <a:off x="-10318" y="207296"/>
            <a:ext cx="12192000" cy="644384"/>
          </a:xfrm>
          <a:prstGeom prst="rect">
            <a:avLst/>
          </a:prstGeom>
          <a:noFill/>
          <a:ln>
            <a:noFill/>
          </a:ln>
        </p:spPr>
        <p:txBody>
          <a:bodyPr spcFirstLastPara="1" wrap="square" lIns="0" tIns="0" rIns="0" bIns="0" rtlCol="0" anchor="t" anchorCtr="0">
            <a:noAutofit/>
          </a:bodyPr>
          <a:lstStyle>
            <a:defPPr marR="0" lvl="0" algn="l" rtl="0">
              <a:lnSpc>
                <a:spcPct val="100000"/>
              </a:lnSpc>
              <a:spcBef>
                <a:spcPts val="0"/>
              </a:spcBef>
              <a:spcAft>
                <a:spcPts val="0"/>
              </a:spcAft>
            </a:defPPr>
            <a:lvl1pPr>
              <a:lnSpc>
                <a:spcPct val="90000"/>
              </a:lnSpc>
              <a:buSzPts val="4400"/>
              <a:buNone/>
              <a:defRPr sz="2800" b="1">
                <a:solidFill>
                  <a:schemeClr val="tx1"/>
                </a:solidFill>
                <a:latin typeface="+mj-lt"/>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Algorithm Updates for TEMPO V4 (NRT V2)</a:t>
            </a:r>
          </a:p>
        </p:txBody>
      </p:sp>
      <p:sp>
        <p:nvSpPr>
          <p:cNvPr id="5" name="Content Placeholder 1">
            <a:extLst>
              <a:ext uri="{FF2B5EF4-FFF2-40B4-BE49-F238E27FC236}">
                <a16:creationId xmlns:a16="http://schemas.microsoft.com/office/drawing/2014/main" id="{0F8E08AE-2B79-601C-263E-A0BD4F49DA1A}"/>
              </a:ext>
            </a:extLst>
          </p:cNvPr>
          <p:cNvSpPr txBox="1">
            <a:spLocks/>
          </p:cNvSpPr>
          <p:nvPr/>
        </p:nvSpPr>
        <p:spPr>
          <a:xfrm>
            <a:off x="-9652" y="984838"/>
            <a:ext cx="5926310" cy="587316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indent="-228600">
              <a:buClr>
                <a:prstClr val="black"/>
              </a:buClr>
              <a:buFont typeface="Wingdings" pitchFamily="2" charset="2"/>
              <a:buChar char="§"/>
            </a:pPr>
            <a:r>
              <a:rPr lang="en-US" sz="2000" b="1" dirty="0">
                <a:solidFill>
                  <a:prstClr val="black"/>
                </a:solidFill>
                <a:latin typeface="Times New Roman" panose="02020603050405020304" pitchFamily="18" charset="0"/>
                <a:cs typeface="Times New Roman" panose="02020603050405020304" pitchFamily="18" charset="0"/>
              </a:rPr>
              <a:t>GEOS-CF (meteorology / a priori): V1 </a:t>
            </a:r>
            <a:r>
              <a:rPr lang="en-US" sz="2000" b="1" dirty="0">
                <a:solidFill>
                  <a:prstClr val="black"/>
                </a:solidFill>
                <a:latin typeface="Times New Roman" panose="02020603050405020304" pitchFamily="18" charset="0"/>
                <a:cs typeface="Times New Roman" panose="02020603050405020304" pitchFamily="18" charset="0"/>
                <a:sym typeface="Wingdings" pitchFamily="2" charset="2"/>
              </a:rPr>
              <a:t></a:t>
            </a:r>
            <a:r>
              <a:rPr lang="en-US" sz="2000" b="1" dirty="0">
                <a:solidFill>
                  <a:prstClr val="black"/>
                </a:solidFill>
                <a:latin typeface="Times New Roman" panose="02020603050405020304" pitchFamily="18" charset="0"/>
                <a:cs typeface="Times New Roman" panose="02020603050405020304" pitchFamily="18" charset="0"/>
              </a:rPr>
              <a:t> V2</a:t>
            </a:r>
          </a:p>
          <a:p>
            <a:pPr marL="228600" lvl="0" indent="-228600">
              <a:buClr>
                <a:prstClr val="black"/>
              </a:buClr>
              <a:buFont typeface="Wingdings" pitchFamily="2" charset="2"/>
              <a:buChar cha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L1b</a:t>
            </a:r>
            <a:r>
              <a:rPr lang="en-US" sz="2000" b="1" dirty="0">
                <a:solidFill>
                  <a:prstClr val="black"/>
                </a:solidFill>
                <a:latin typeface="Times New Roman" panose="02020603050405020304" pitchFamily="18" charset="0"/>
                <a:cs typeface="Times New Roman" panose="02020603050405020304" pitchFamily="18" charset="0"/>
              </a:rPr>
              <a:t>: Improve absolute calibration (~10% overestimation in normalized radiance)</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Update BTDF by ~cos(30°) and scattering angle dependence, update to radiometric calibration coefficients based on ABI/VIIRS comparison</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Improve straylight correction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over correction in V3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improve PSF + background correction + reconstruct saturated pixels</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Improve wavelength calibration, and wavelength grid for rad. cal. coefficients</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Improve INR (geolocation)</a:t>
            </a:r>
          </a:p>
          <a:p>
            <a:pPr marL="228600" marR="0" lvl="0" indent="-228600" algn="l" defTabSz="609585" rtl="0" eaLnBrk="1" fontAlgn="auto" latinLnBrk="0" hangingPunct="1">
              <a:lnSpc>
                <a:spcPct val="100000"/>
              </a:lnSpc>
              <a:spcBef>
                <a:spcPct val="20000"/>
              </a:spcBef>
              <a:spcAft>
                <a:spcPts val="0"/>
              </a:spcAft>
              <a:buClr>
                <a:prstClr val="black"/>
              </a:buClr>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Trace gases and clouds</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de-striping</a:t>
            </a:r>
          </a:p>
          <a:p>
            <a:pPr marL="457200" lvl="1" indent="-228600">
              <a:spcBef>
                <a:spcPts val="0"/>
              </a:spcBef>
              <a:buClr>
                <a:prstClr val="black"/>
              </a:buClr>
              <a:buFont typeface="Wingdings" pitchFamily="2" charset="2"/>
              <a:buChar char="ü"/>
            </a:pPr>
            <a:r>
              <a:rPr lang="en-US" sz="1800" dirty="0">
                <a:solidFill>
                  <a:prstClr val="black"/>
                </a:solidFill>
                <a:latin typeface="Times New Roman" panose="02020603050405020304" pitchFamily="18" charset="0"/>
                <a:cs typeface="Times New Roman" panose="02020603050405020304" pitchFamily="18" charset="0"/>
              </a:rPr>
              <a:t>Greatly Improved GLER surface albedo climatology (fix RAA clipping &amp; BRDF clipping)</a:t>
            </a:r>
          </a:p>
          <a:p>
            <a:pPr marL="457200" lvl="1" indent="-228600">
              <a:spcBef>
                <a:spcPts val="0"/>
              </a:spcBef>
              <a:buClr>
                <a:prstClr val="black"/>
              </a:buClr>
              <a:buFont typeface="Wingdings" pitchFamily="2" charset="2"/>
              <a:buChar char="ü"/>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Fix surface pressure anomaly (index shift by 1 in </a:t>
            </a:r>
            <a:r>
              <a:rPr lang="en-US" sz="1800" dirty="0">
                <a:solidFill>
                  <a:prstClr val="black"/>
                </a:solidFill>
                <a:latin typeface="Times New Roman" panose="02020603050405020304" pitchFamily="18" charset="0"/>
                <a:cs typeface="Times New Roman" panose="02020603050405020304" pitchFamily="18" charset="0"/>
              </a:rPr>
              <a:t>GEOS-CF surface pressure) </a:t>
            </a:r>
          </a:p>
          <a:p>
            <a:pPr marL="457200" lvl="1" indent="-228600">
              <a:spcBef>
                <a:spcPts val="0"/>
              </a:spcBef>
              <a:buClr>
                <a:prstClr val="black"/>
              </a:buClr>
              <a:buFont typeface="Wingdings" pitchFamily="2" charset="2"/>
              <a:buChar char="ü"/>
            </a:pPr>
            <a:r>
              <a:rPr lang="en-US" sz="1800" dirty="0">
                <a:solidFill>
                  <a:prstClr val="black"/>
                </a:solidFill>
                <a:latin typeface="Times New Roman" panose="02020603050405020304" pitchFamily="18" charset="0"/>
                <a:cs typeface="Times New Roman" panose="02020603050405020304" pitchFamily="18" charset="0"/>
              </a:rPr>
              <a:t>Include clear-sky AMF &amp; scattering weights for NO</a:t>
            </a:r>
            <a:r>
              <a:rPr lang="en-US" sz="1800" baseline="-25000" dirty="0">
                <a:solidFill>
                  <a:prstClr val="black"/>
                </a:solidFill>
                <a:latin typeface="Times New Roman" panose="02020603050405020304" pitchFamily="18" charset="0"/>
                <a:cs typeface="Times New Roman" panose="02020603050405020304" pitchFamily="18" charset="0"/>
              </a:rPr>
              <a:t>2</a:t>
            </a:r>
            <a:r>
              <a:rPr lang="en-US" sz="1800" dirty="0">
                <a:solidFill>
                  <a:prstClr val="black"/>
                </a:solidFill>
                <a:latin typeface="Times New Roman" panose="02020603050405020304" pitchFamily="18" charset="0"/>
                <a:cs typeface="Times New Roman" panose="02020603050405020304" pitchFamily="18" charset="0"/>
              </a:rPr>
              <a:t>/HCHO</a:t>
            </a:r>
          </a:p>
          <a:p>
            <a:pPr marL="457200" lvl="1" indent="-228600">
              <a:spcBef>
                <a:spcPts val="0"/>
              </a:spcBef>
              <a:buClr>
                <a:prstClr val="black"/>
              </a:buClr>
              <a:buFont typeface="Wingdings" pitchFamily="2" charset="2"/>
              <a:buChar char="ü"/>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B0D4711A-6415-62BB-D090-CB8CF4DBEE2B}"/>
              </a:ext>
            </a:extLst>
          </p:cNvPr>
          <p:cNvPicPr>
            <a:picLocks noChangeAspect="1"/>
          </p:cNvPicPr>
          <p:nvPr/>
        </p:nvPicPr>
        <p:blipFill rotWithShape="1">
          <a:blip r:embed="rId3"/>
          <a:srcRect l="19300" t="8619" r="19373" b="27100"/>
          <a:stretch>
            <a:fillRect/>
          </a:stretch>
        </p:blipFill>
        <p:spPr>
          <a:xfrm>
            <a:off x="9117801" y="4095033"/>
            <a:ext cx="2983279" cy="2233479"/>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0F98BBDB-4A9E-16C8-0486-7AE933A657A8}"/>
              </a:ext>
            </a:extLst>
          </p:cNvPr>
          <p:cNvPicPr>
            <a:picLocks noChangeAspect="1"/>
          </p:cNvPicPr>
          <p:nvPr/>
        </p:nvPicPr>
        <p:blipFill rotWithShape="1">
          <a:blip r:embed="rId4"/>
          <a:srcRect l="18186" t="7586" r="17739" b="26639"/>
          <a:stretch/>
        </p:blipFill>
        <p:spPr>
          <a:xfrm>
            <a:off x="5963227" y="4042777"/>
            <a:ext cx="3117399" cy="2285735"/>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2FB04C91-53ED-9DD5-B585-0739AEDA02EF}"/>
              </a:ext>
            </a:extLst>
          </p:cNvPr>
          <p:cNvPicPr>
            <a:picLocks noChangeAspect="1"/>
          </p:cNvPicPr>
          <p:nvPr/>
        </p:nvPicPr>
        <p:blipFill rotWithShape="1">
          <a:blip r:embed="rId3"/>
          <a:srcRect l="16771" t="81049" r="17318" b="2222"/>
          <a:stretch/>
        </p:blipFill>
        <p:spPr>
          <a:xfrm>
            <a:off x="7294604" y="6203696"/>
            <a:ext cx="3609219" cy="654304"/>
          </a:xfrm>
          <a:prstGeom prst="rect">
            <a:avLst/>
          </a:prstGeom>
        </p:spPr>
      </p:pic>
      <p:grpSp>
        <p:nvGrpSpPr>
          <p:cNvPr id="3" name="Group 2">
            <a:extLst>
              <a:ext uri="{FF2B5EF4-FFF2-40B4-BE49-F238E27FC236}">
                <a16:creationId xmlns:a16="http://schemas.microsoft.com/office/drawing/2014/main" id="{F5C38958-7BA9-63BE-513C-BE8FE0CCF4E7}"/>
              </a:ext>
            </a:extLst>
          </p:cNvPr>
          <p:cNvGrpSpPr/>
          <p:nvPr/>
        </p:nvGrpSpPr>
        <p:grpSpPr>
          <a:xfrm>
            <a:off x="5815102" y="1322642"/>
            <a:ext cx="6376898" cy="2608083"/>
            <a:chOff x="942991" y="1423392"/>
            <a:chExt cx="9617899" cy="4036083"/>
          </a:xfrm>
        </p:grpSpPr>
        <p:sp>
          <p:nvSpPr>
            <p:cNvPr id="8" name="TextBox 7">
              <a:extLst>
                <a:ext uri="{FF2B5EF4-FFF2-40B4-BE49-F238E27FC236}">
                  <a16:creationId xmlns:a16="http://schemas.microsoft.com/office/drawing/2014/main" id="{B0888E4E-C9AF-E4A1-F3B7-22F027BD98C7}"/>
                </a:ext>
              </a:extLst>
            </p:cNvPr>
            <p:cNvSpPr txBox="1"/>
            <p:nvPr/>
          </p:nvSpPr>
          <p:spPr>
            <a:xfrm>
              <a:off x="1481234" y="1423392"/>
              <a:ext cx="3501530" cy="523922"/>
            </a:xfrm>
            <a:prstGeom prst="rect">
              <a:avLst/>
            </a:prstGeom>
            <a:noFill/>
          </p:spPr>
          <p:txBody>
            <a:bodyPr wrap="none" rtlCol="0">
              <a:spAutoFit/>
            </a:bodyPr>
            <a:lstStyle/>
            <a:p>
              <a:r>
                <a:rPr lang="en-US" sz="1600" dirty="0">
                  <a:solidFill>
                    <a:srgbClr val="0070C0"/>
                  </a:solidFill>
                </a:rPr>
                <a:t>TEMPO V3 in NASA ASDC </a:t>
              </a:r>
            </a:p>
          </p:txBody>
        </p:sp>
        <p:sp>
          <p:nvSpPr>
            <p:cNvPr id="9" name="TextBox 8">
              <a:extLst>
                <a:ext uri="{FF2B5EF4-FFF2-40B4-BE49-F238E27FC236}">
                  <a16:creationId xmlns:a16="http://schemas.microsoft.com/office/drawing/2014/main" id="{5684A47D-E30D-3537-E370-189E4E958085}"/>
                </a:ext>
              </a:extLst>
            </p:cNvPr>
            <p:cNvSpPr txBox="1"/>
            <p:nvPr/>
          </p:nvSpPr>
          <p:spPr>
            <a:xfrm>
              <a:off x="1632645" y="4649777"/>
              <a:ext cx="3622221" cy="809698"/>
            </a:xfrm>
            <a:prstGeom prst="rect">
              <a:avLst/>
            </a:prstGeom>
            <a:noFill/>
          </p:spPr>
          <p:txBody>
            <a:bodyPr wrap="none" rtlCol="0">
              <a:spAutoFit/>
            </a:bodyPr>
            <a:lstStyle/>
            <a:p>
              <a:r>
                <a:rPr lang="en-US" sz="1400" dirty="0"/>
                <a:t>histogram peaks at </a:t>
              </a:r>
              <a:r>
                <a:rPr lang="en-US" sz="1400" dirty="0">
                  <a:solidFill>
                    <a:srgbClr val="0070C0"/>
                  </a:solidFill>
                </a:rPr>
                <a:t>ECF ~ 0.05,</a:t>
              </a:r>
            </a:p>
            <a:p>
              <a:r>
                <a:rPr lang="en-US" sz="1400" dirty="0"/>
                <a:t>suggesting </a:t>
              </a:r>
              <a:r>
                <a:rPr lang="en-US" sz="1400" dirty="0">
                  <a:solidFill>
                    <a:srgbClr val="0070C0"/>
                  </a:solidFill>
                </a:rPr>
                <a:t>an overestimate</a:t>
              </a:r>
              <a:r>
                <a:rPr lang="en-US" sz="1400" dirty="0"/>
                <a:t>.</a:t>
              </a:r>
            </a:p>
          </p:txBody>
        </p:sp>
        <p:pic>
          <p:nvPicPr>
            <p:cNvPr id="10" name="Picture 9">
              <a:extLst>
                <a:ext uri="{FF2B5EF4-FFF2-40B4-BE49-F238E27FC236}">
                  <a16:creationId xmlns:a16="http://schemas.microsoft.com/office/drawing/2014/main" id="{8FC45B3F-E9F0-326A-3EFC-99ADEB40C53E}"/>
                </a:ext>
              </a:extLst>
            </p:cNvPr>
            <p:cNvPicPr>
              <a:picLocks noChangeAspect="1"/>
            </p:cNvPicPr>
            <p:nvPr/>
          </p:nvPicPr>
          <p:blipFill>
            <a:blip r:embed="rId5"/>
            <a:srcRect l="709"/>
            <a:stretch>
              <a:fillRect/>
            </a:stretch>
          </p:blipFill>
          <p:spPr>
            <a:xfrm>
              <a:off x="942991" y="1791882"/>
              <a:ext cx="4696948" cy="2888544"/>
            </a:xfrm>
            <a:prstGeom prst="rect">
              <a:avLst/>
            </a:prstGeom>
          </p:spPr>
        </p:pic>
        <p:sp>
          <p:nvSpPr>
            <p:cNvPr id="11" name="TextBox 10">
              <a:extLst>
                <a:ext uri="{FF2B5EF4-FFF2-40B4-BE49-F238E27FC236}">
                  <a16:creationId xmlns:a16="http://schemas.microsoft.com/office/drawing/2014/main" id="{DFE53DCA-00A5-DDEB-83B3-A887BDC0B825}"/>
                </a:ext>
              </a:extLst>
            </p:cNvPr>
            <p:cNvSpPr txBox="1"/>
            <p:nvPr/>
          </p:nvSpPr>
          <p:spPr>
            <a:xfrm>
              <a:off x="3159252" y="1978232"/>
              <a:ext cx="2355532" cy="476294"/>
            </a:xfrm>
            <a:prstGeom prst="rect">
              <a:avLst/>
            </a:prstGeom>
            <a:noFill/>
          </p:spPr>
          <p:txBody>
            <a:bodyPr wrap="none" rtlCol="0">
              <a:spAutoFit/>
            </a:bodyPr>
            <a:lstStyle/>
            <a:p>
              <a:r>
                <a:rPr lang="en-US" sz="1400" dirty="0"/>
                <a:t>20240601 all scans</a:t>
              </a:r>
            </a:p>
          </p:txBody>
        </p:sp>
        <p:sp>
          <p:nvSpPr>
            <p:cNvPr id="12" name="TextBox 11">
              <a:extLst>
                <a:ext uri="{FF2B5EF4-FFF2-40B4-BE49-F238E27FC236}">
                  <a16:creationId xmlns:a16="http://schemas.microsoft.com/office/drawing/2014/main" id="{E947B804-DB6C-72BE-6895-39C36413D016}"/>
                </a:ext>
              </a:extLst>
            </p:cNvPr>
            <p:cNvSpPr txBox="1"/>
            <p:nvPr/>
          </p:nvSpPr>
          <p:spPr>
            <a:xfrm>
              <a:off x="6328058" y="1423392"/>
              <a:ext cx="4062013" cy="523922"/>
            </a:xfrm>
            <a:prstGeom prst="rect">
              <a:avLst/>
            </a:prstGeom>
            <a:noFill/>
          </p:spPr>
          <p:txBody>
            <a:bodyPr wrap="square" rtlCol="0">
              <a:spAutoFit/>
            </a:bodyPr>
            <a:lstStyle/>
            <a:p>
              <a:pPr algn="ctr"/>
              <a:r>
                <a:rPr lang="en-US" sz="1600" dirty="0">
                  <a:solidFill>
                    <a:srgbClr val="FF0000"/>
                  </a:solidFill>
                </a:rPr>
                <a:t>TEMPO V4*</a:t>
              </a:r>
            </a:p>
          </p:txBody>
        </p:sp>
        <p:grpSp>
          <p:nvGrpSpPr>
            <p:cNvPr id="13" name="Group 12">
              <a:extLst>
                <a:ext uri="{FF2B5EF4-FFF2-40B4-BE49-F238E27FC236}">
                  <a16:creationId xmlns:a16="http://schemas.microsoft.com/office/drawing/2014/main" id="{E925C730-B4F5-FAAD-4DA9-581E6BB67120}"/>
                </a:ext>
              </a:extLst>
            </p:cNvPr>
            <p:cNvGrpSpPr/>
            <p:nvPr/>
          </p:nvGrpSpPr>
          <p:grpSpPr>
            <a:xfrm>
              <a:off x="5863943" y="1791882"/>
              <a:ext cx="4696947" cy="2907155"/>
              <a:chOff x="817378" y="1559365"/>
              <a:chExt cx="4696947" cy="2907155"/>
            </a:xfrm>
          </p:grpSpPr>
          <p:pic>
            <p:nvPicPr>
              <p:cNvPr id="17" name="Picture 16">
                <a:extLst>
                  <a:ext uri="{FF2B5EF4-FFF2-40B4-BE49-F238E27FC236}">
                    <a16:creationId xmlns:a16="http://schemas.microsoft.com/office/drawing/2014/main" id="{BC873CFB-4667-346E-44B5-32B4EB8564E1}"/>
                  </a:ext>
                </a:extLst>
              </p:cNvPr>
              <p:cNvPicPr>
                <a:picLocks noChangeAspect="1"/>
              </p:cNvPicPr>
              <p:nvPr/>
            </p:nvPicPr>
            <p:blipFill>
              <a:blip r:embed="rId6"/>
              <a:stretch>
                <a:fillRect/>
              </a:stretch>
            </p:blipFill>
            <p:spPr>
              <a:xfrm>
                <a:off x="817378" y="1559365"/>
                <a:ext cx="4696947" cy="2907155"/>
              </a:xfrm>
              <a:prstGeom prst="rect">
                <a:avLst/>
              </a:prstGeom>
            </p:spPr>
          </p:pic>
          <p:sp>
            <p:nvSpPr>
              <p:cNvPr id="18" name="TextBox 17">
                <a:extLst>
                  <a:ext uri="{FF2B5EF4-FFF2-40B4-BE49-F238E27FC236}">
                    <a16:creationId xmlns:a16="http://schemas.microsoft.com/office/drawing/2014/main" id="{A60C8690-07EE-A74B-6430-4D00372B4AC1}"/>
                  </a:ext>
                </a:extLst>
              </p:cNvPr>
              <p:cNvSpPr txBox="1"/>
              <p:nvPr/>
            </p:nvSpPr>
            <p:spPr>
              <a:xfrm>
                <a:off x="3093379" y="1745715"/>
                <a:ext cx="2355532" cy="476294"/>
              </a:xfrm>
              <a:prstGeom prst="rect">
                <a:avLst/>
              </a:prstGeom>
              <a:noFill/>
            </p:spPr>
            <p:txBody>
              <a:bodyPr wrap="none" rtlCol="0">
                <a:spAutoFit/>
              </a:bodyPr>
              <a:lstStyle/>
              <a:p>
                <a:r>
                  <a:rPr lang="en-US" sz="1400" dirty="0"/>
                  <a:t>20240601 all scans</a:t>
                </a:r>
              </a:p>
            </p:txBody>
          </p:sp>
        </p:grpSp>
        <p:sp>
          <p:nvSpPr>
            <p:cNvPr id="14" name="TextBox 13">
              <a:extLst>
                <a:ext uri="{FF2B5EF4-FFF2-40B4-BE49-F238E27FC236}">
                  <a16:creationId xmlns:a16="http://schemas.microsoft.com/office/drawing/2014/main" id="{3B14B9EE-B294-8BBF-5AC5-AC28ED0B33F7}"/>
                </a:ext>
              </a:extLst>
            </p:cNvPr>
            <p:cNvSpPr txBox="1"/>
            <p:nvPr/>
          </p:nvSpPr>
          <p:spPr>
            <a:xfrm>
              <a:off x="6431916" y="4565890"/>
              <a:ext cx="4128974" cy="809698"/>
            </a:xfrm>
            <a:prstGeom prst="rect">
              <a:avLst/>
            </a:prstGeom>
            <a:noFill/>
          </p:spPr>
          <p:txBody>
            <a:bodyPr wrap="none" rtlCol="0">
              <a:spAutoFit/>
            </a:bodyPr>
            <a:lstStyle/>
            <a:p>
              <a:r>
                <a:rPr lang="en-US" sz="1400" dirty="0">
                  <a:solidFill>
                    <a:srgbClr val="FF0000"/>
                  </a:solidFill>
                </a:rPr>
                <a:t>ECF histogram peaks ~0.0, primary </a:t>
              </a:r>
            </a:p>
            <a:p>
              <a:r>
                <a:rPr lang="en-US" sz="1400" dirty="0">
                  <a:solidFill>
                    <a:srgbClr val="FF0000"/>
                  </a:solidFill>
                </a:rPr>
                <a:t>due to  L1b update &amp; GLER </a:t>
              </a:r>
            </a:p>
          </p:txBody>
        </p:sp>
        <p:cxnSp>
          <p:nvCxnSpPr>
            <p:cNvPr id="16" name="Straight Arrow Connector 15">
              <a:extLst>
                <a:ext uri="{FF2B5EF4-FFF2-40B4-BE49-F238E27FC236}">
                  <a16:creationId xmlns:a16="http://schemas.microsoft.com/office/drawing/2014/main" id="{990687EF-6A17-27B3-057F-E9A7B5EF3F74}"/>
                </a:ext>
              </a:extLst>
            </p:cNvPr>
            <p:cNvCxnSpPr>
              <a:cxnSpLocks/>
            </p:cNvCxnSpPr>
            <p:nvPr/>
          </p:nvCxnSpPr>
          <p:spPr>
            <a:xfrm>
              <a:off x="5680551" y="2875614"/>
              <a:ext cx="299835"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sp>
        <p:nvSpPr>
          <p:cNvPr id="19" name="TextBox 18">
            <a:extLst>
              <a:ext uri="{FF2B5EF4-FFF2-40B4-BE49-F238E27FC236}">
                <a16:creationId xmlns:a16="http://schemas.microsoft.com/office/drawing/2014/main" id="{9260E079-EA08-5FF6-26E7-3EC623F78684}"/>
              </a:ext>
            </a:extLst>
          </p:cNvPr>
          <p:cNvSpPr txBox="1"/>
          <p:nvPr/>
        </p:nvSpPr>
        <p:spPr>
          <a:xfrm>
            <a:off x="7139827" y="1015853"/>
            <a:ext cx="4248022" cy="369332"/>
          </a:xfrm>
          <a:prstGeom prst="rect">
            <a:avLst/>
          </a:prstGeom>
          <a:noFill/>
        </p:spPr>
        <p:txBody>
          <a:bodyPr wrap="none" rtlCol="0">
            <a:spAutoFit/>
          </a:bodyPr>
          <a:lstStyle/>
          <a:p>
            <a:r>
              <a:rPr lang="en-US" b="1" dirty="0"/>
              <a:t>Histogram of Effective Cloud Fraction (ECF</a:t>
            </a:r>
            <a:r>
              <a:rPr lang="en-US" dirty="0"/>
              <a:t>)</a:t>
            </a:r>
          </a:p>
        </p:txBody>
      </p:sp>
    </p:spTree>
    <p:extLst>
      <p:ext uri="{BB962C8B-B14F-4D97-AF65-F5344CB8AC3E}">
        <p14:creationId xmlns:p14="http://schemas.microsoft.com/office/powerpoint/2010/main" val="842031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26310D2-0D60-7425-5293-C56DFE39ABB7}"/>
              </a:ext>
            </a:extLst>
          </p:cNvPr>
          <p:cNvSpPr txBox="1">
            <a:spLocks/>
          </p:cNvSpPr>
          <p:nvPr/>
        </p:nvSpPr>
        <p:spPr>
          <a:xfrm>
            <a:off x="-9652" y="978249"/>
            <a:ext cx="4227854" cy="2450751"/>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ct val="20000"/>
              </a:spcBef>
              <a:spcAft>
                <a:spcPts val="0"/>
              </a:spcAft>
              <a:buClr>
                <a:prstClr val="black"/>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O</a:t>
            </a:r>
            <a:r>
              <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lang="en-US" sz="2000" dirty="0">
                <a:solidFill>
                  <a:prstClr val="black"/>
                </a:solidFill>
                <a:latin typeface="Arial" panose="020B0604020202020204" pitchFamily="34" charset="0"/>
                <a:cs typeface="Arial" panose="020B0604020202020204" pitchFamily="34" charset="0"/>
              </a:rPr>
              <a:t>L1b improvement and </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Update LUTs with average on-orbit slit functions</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lang="en-US" sz="1600" dirty="0">
                <a:solidFill>
                  <a:prstClr val="black"/>
                </a:solidFill>
                <a:latin typeface="Arial" panose="020B0604020202020204" pitchFamily="34" charset="0"/>
                <a:cs typeface="Arial" panose="020B0604020202020204" pitchFamily="34" charset="0"/>
              </a:rPr>
              <a:t>Perform additional soft calibrations using NPP OMPS data</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flag updates.</a:t>
            </a:r>
          </a:p>
          <a:p>
            <a:pPr marL="228600" lvl="0" indent="-228600">
              <a:buClr>
                <a:prstClr val="black"/>
              </a:buClr>
              <a:buFont typeface="Wingdings" pitchFamily="2" charset="2"/>
              <a:buChar cha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Profile O</a:t>
            </a:r>
            <a:r>
              <a:rPr lang="en-US" sz="2000" baseline="-25000" dirty="0">
                <a:solidFill>
                  <a:prstClr val="black"/>
                </a:solidFill>
                <a:latin typeface="Arial" panose="020B0604020202020204" pitchFamily="34" charset="0"/>
                <a:cs typeface="Arial" panose="020B0604020202020204" pitchFamily="34" charset="0"/>
              </a:rPr>
              <a:t>3 : </a:t>
            </a:r>
            <a:r>
              <a:rPr lang="en-US" sz="2000" dirty="0">
                <a:solidFill>
                  <a:prstClr val="black"/>
                </a:solidFill>
                <a:latin typeface="Arial" panose="020B0604020202020204" pitchFamily="34" charset="0"/>
                <a:cs typeface="Arial" panose="020B0604020202020204" pitchFamily="34" charset="0"/>
              </a:rPr>
              <a:t>L1b improvement and </a:t>
            </a:r>
            <a:endPar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 soft calibration </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Optimization in a priori, surface albedo, and measurement error constraint</a:t>
            </a:r>
          </a:p>
        </p:txBody>
      </p:sp>
      <p:sp>
        <p:nvSpPr>
          <p:cNvPr id="17" name="Google Shape;151;p30">
            <a:extLst>
              <a:ext uri="{FF2B5EF4-FFF2-40B4-BE49-F238E27FC236}">
                <a16:creationId xmlns:a16="http://schemas.microsoft.com/office/drawing/2014/main" id="{C68ADF15-339B-5AFF-DB97-54B5953330E4}"/>
              </a:ext>
            </a:extLst>
          </p:cNvPr>
          <p:cNvSpPr txBox="1"/>
          <p:nvPr/>
        </p:nvSpPr>
        <p:spPr>
          <a:xfrm>
            <a:off x="-10318" y="207296"/>
            <a:ext cx="12192000" cy="644384"/>
          </a:xfrm>
          <a:prstGeom prst="rect">
            <a:avLst/>
          </a:prstGeom>
          <a:noFill/>
          <a:ln>
            <a:noFill/>
          </a:ln>
        </p:spPr>
        <p:txBody>
          <a:bodyPr spcFirstLastPara="1" wrap="square" lIns="0" tIns="0" rIns="0" bIns="0" rtlCol="0" anchor="t" anchorCtr="0">
            <a:noAutofit/>
          </a:bodyPr>
          <a:lstStyle>
            <a:defPPr marR="0" lvl="0" algn="l" rtl="0">
              <a:lnSpc>
                <a:spcPct val="100000"/>
              </a:lnSpc>
              <a:spcBef>
                <a:spcPts val="0"/>
              </a:spcBef>
              <a:spcAft>
                <a:spcPts val="0"/>
              </a:spcAft>
            </a:defPPr>
            <a:lvl1pPr>
              <a:lnSpc>
                <a:spcPct val="90000"/>
              </a:lnSpc>
              <a:buSzPts val="4400"/>
              <a:buNone/>
              <a:defRPr sz="2800" b="1">
                <a:solidFill>
                  <a:schemeClr val="tx1"/>
                </a:solidFill>
                <a:latin typeface="+mj-lt"/>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Algorithm Updates for TEMPO V4</a:t>
            </a:r>
          </a:p>
        </p:txBody>
      </p:sp>
      <p:pic>
        <p:nvPicPr>
          <p:cNvPr id="23" name="Picture 22">
            <a:extLst>
              <a:ext uri="{FF2B5EF4-FFF2-40B4-BE49-F238E27FC236}">
                <a16:creationId xmlns:a16="http://schemas.microsoft.com/office/drawing/2014/main" id="{A334ECF9-6C5A-B32E-7A66-4FE6A33C9F04}"/>
              </a:ext>
            </a:extLst>
          </p:cNvPr>
          <p:cNvPicPr>
            <a:picLocks noChangeAspect="1"/>
          </p:cNvPicPr>
          <p:nvPr/>
        </p:nvPicPr>
        <p:blipFill>
          <a:blip r:embed="rId2"/>
          <a:stretch>
            <a:fillRect/>
          </a:stretch>
        </p:blipFill>
        <p:spPr>
          <a:xfrm>
            <a:off x="4104601" y="1086270"/>
            <a:ext cx="2646632" cy="2646632"/>
          </a:xfrm>
          <a:prstGeom prst="rect">
            <a:avLst/>
          </a:prstGeom>
        </p:spPr>
      </p:pic>
      <p:pic>
        <p:nvPicPr>
          <p:cNvPr id="24" name="Picture 23">
            <a:extLst>
              <a:ext uri="{FF2B5EF4-FFF2-40B4-BE49-F238E27FC236}">
                <a16:creationId xmlns:a16="http://schemas.microsoft.com/office/drawing/2014/main" id="{724E0D63-2DBD-8C73-4C6B-1201449F69F1}"/>
              </a:ext>
            </a:extLst>
          </p:cNvPr>
          <p:cNvPicPr>
            <a:picLocks noChangeAspect="1"/>
          </p:cNvPicPr>
          <p:nvPr/>
        </p:nvPicPr>
        <p:blipFill>
          <a:blip r:embed="rId3"/>
          <a:srcRect l="40838" t="14948"/>
          <a:stretch>
            <a:fillRect/>
          </a:stretch>
        </p:blipFill>
        <p:spPr>
          <a:xfrm>
            <a:off x="7081180" y="1086270"/>
            <a:ext cx="4901407" cy="1409252"/>
          </a:xfrm>
          <a:prstGeom prst="rect">
            <a:avLst/>
          </a:prstGeom>
        </p:spPr>
      </p:pic>
      <p:pic>
        <p:nvPicPr>
          <p:cNvPr id="25" name="Picture 24">
            <a:extLst>
              <a:ext uri="{FF2B5EF4-FFF2-40B4-BE49-F238E27FC236}">
                <a16:creationId xmlns:a16="http://schemas.microsoft.com/office/drawing/2014/main" id="{A8781EE8-813E-4A3B-24C7-2533597D086D}"/>
              </a:ext>
            </a:extLst>
          </p:cNvPr>
          <p:cNvPicPr>
            <a:picLocks noChangeAspect="1"/>
          </p:cNvPicPr>
          <p:nvPr/>
        </p:nvPicPr>
        <p:blipFill>
          <a:blip r:embed="rId4"/>
          <a:srcRect l="41013" t="15246"/>
          <a:stretch>
            <a:fillRect/>
          </a:stretch>
        </p:blipFill>
        <p:spPr>
          <a:xfrm>
            <a:off x="7081180" y="2484892"/>
            <a:ext cx="4903990" cy="1409252"/>
          </a:xfrm>
          <a:prstGeom prst="rect">
            <a:avLst/>
          </a:prstGeom>
        </p:spPr>
      </p:pic>
      <p:sp>
        <p:nvSpPr>
          <p:cNvPr id="26" name="TextBox 25">
            <a:extLst>
              <a:ext uri="{FF2B5EF4-FFF2-40B4-BE49-F238E27FC236}">
                <a16:creationId xmlns:a16="http://schemas.microsoft.com/office/drawing/2014/main" id="{17239289-DC89-C494-F2F5-AFFD8B1D53C2}"/>
              </a:ext>
            </a:extLst>
          </p:cNvPr>
          <p:cNvSpPr txBox="1"/>
          <p:nvPr/>
        </p:nvSpPr>
        <p:spPr>
          <a:xfrm>
            <a:off x="10929769" y="1086270"/>
            <a:ext cx="962123" cy="307777"/>
          </a:xfrm>
          <a:prstGeom prst="rect">
            <a:avLst/>
          </a:prstGeom>
          <a:noFill/>
        </p:spPr>
        <p:txBody>
          <a:bodyPr wrap="none" rtlCol="0">
            <a:spAutoFit/>
          </a:bodyPr>
          <a:lstStyle/>
          <a:p>
            <a:r>
              <a:rPr lang="en-US" sz="1400" dirty="0">
                <a:solidFill>
                  <a:srgbClr val="FF0000"/>
                </a:solidFill>
              </a:rPr>
              <a:t>7/26/2024</a:t>
            </a:r>
          </a:p>
        </p:txBody>
      </p:sp>
      <p:sp>
        <p:nvSpPr>
          <p:cNvPr id="27" name="TextBox 26">
            <a:extLst>
              <a:ext uri="{FF2B5EF4-FFF2-40B4-BE49-F238E27FC236}">
                <a16:creationId xmlns:a16="http://schemas.microsoft.com/office/drawing/2014/main" id="{ED4DC04D-7429-CF07-CFEB-6C16D35617E8}"/>
              </a:ext>
            </a:extLst>
          </p:cNvPr>
          <p:cNvSpPr txBox="1"/>
          <p:nvPr/>
        </p:nvSpPr>
        <p:spPr>
          <a:xfrm>
            <a:off x="10538173" y="2059820"/>
            <a:ext cx="1364476" cy="307777"/>
          </a:xfrm>
          <a:prstGeom prst="rect">
            <a:avLst/>
          </a:prstGeom>
          <a:noFill/>
        </p:spPr>
        <p:txBody>
          <a:bodyPr wrap="none" rtlCol="0">
            <a:spAutoFit/>
          </a:bodyPr>
          <a:lstStyle/>
          <a:p>
            <a:r>
              <a:rPr lang="en-US" sz="1400" dirty="0"/>
              <a:t>V3: TEMPO-NPP</a:t>
            </a:r>
          </a:p>
        </p:txBody>
      </p:sp>
      <p:sp>
        <p:nvSpPr>
          <p:cNvPr id="28" name="TextBox 27">
            <a:extLst>
              <a:ext uri="{FF2B5EF4-FFF2-40B4-BE49-F238E27FC236}">
                <a16:creationId xmlns:a16="http://schemas.microsoft.com/office/drawing/2014/main" id="{2BC5EEF3-EB7C-6ADF-0E12-4293DEBBE76F}"/>
              </a:ext>
            </a:extLst>
          </p:cNvPr>
          <p:cNvSpPr txBox="1"/>
          <p:nvPr/>
        </p:nvSpPr>
        <p:spPr>
          <a:xfrm>
            <a:off x="10538173" y="3445189"/>
            <a:ext cx="1454244" cy="307777"/>
          </a:xfrm>
          <a:prstGeom prst="rect">
            <a:avLst/>
          </a:prstGeom>
          <a:noFill/>
        </p:spPr>
        <p:txBody>
          <a:bodyPr wrap="none" rtlCol="0">
            <a:spAutoFit/>
          </a:bodyPr>
          <a:lstStyle/>
          <a:p>
            <a:r>
              <a:rPr lang="en-US" sz="1400" dirty="0">
                <a:solidFill>
                  <a:srgbClr val="FF0000"/>
                </a:solidFill>
              </a:rPr>
              <a:t>V4*</a:t>
            </a:r>
            <a:r>
              <a:rPr lang="en-US" sz="1400" dirty="0"/>
              <a:t>: TEMPO-NPP</a:t>
            </a:r>
          </a:p>
        </p:txBody>
      </p:sp>
      <p:sp>
        <p:nvSpPr>
          <p:cNvPr id="29" name="TextBox 28">
            <a:extLst>
              <a:ext uri="{FF2B5EF4-FFF2-40B4-BE49-F238E27FC236}">
                <a16:creationId xmlns:a16="http://schemas.microsoft.com/office/drawing/2014/main" id="{C5FB489E-C838-D9C0-49AE-6DE7D0E031F6}"/>
              </a:ext>
            </a:extLst>
          </p:cNvPr>
          <p:cNvSpPr txBox="1"/>
          <p:nvPr/>
        </p:nvSpPr>
        <p:spPr>
          <a:xfrm>
            <a:off x="5650367" y="1459656"/>
            <a:ext cx="1100866" cy="1815882"/>
          </a:xfrm>
          <a:prstGeom prst="rect">
            <a:avLst/>
          </a:prstGeom>
          <a:noFill/>
        </p:spPr>
        <p:txBody>
          <a:bodyPr wrap="square" rtlCol="0">
            <a:spAutoFit/>
          </a:bodyPr>
          <a:lstStyle/>
          <a:p>
            <a:r>
              <a:rPr lang="en-US" sz="1600" b="1" dirty="0"/>
              <a:t>UVAI bias reduced from -2 in V3 to 0 in V4* (mostly from L1b)</a:t>
            </a:r>
          </a:p>
        </p:txBody>
      </p:sp>
      <p:sp>
        <p:nvSpPr>
          <p:cNvPr id="30" name="TextBox 29">
            <a:extLst>
              <a:ext uri="{FF2B5EF4-FFF2-40B4-BE49-F238E27FC236}">
                <a16:creationId xmlns:a16="http://schemas.microsoft.com/office/drawing/2014/main" id="{25098867-4A5A-958B-B4C8-648887E550C1}"/>
              </a:ext>
            </a:extLst>
          </p:cNvPr>
          <p:cNvSpPr txBox="1"/>
          <p:nvPr/>
        </p:nvSpPr>
        <p:spPr>
          <a:xfrm>
            <a:off x="10544876" y="2412910"/>
            <a:ext cx="1767657" cy="523220"/>
          </a:xfrm>
          <a:prstGeom prst="rect">
            <a:avLst/>
          </a:prstGeom>
          <a:noFill/>
        </p:spPr>
        <p:txBody>
          <a:bodyPr wrap="square" rtlCol="0">
            <a:spAutoFit/>
          </a:bodyPr>
          <a:lstStyle/>
          <a:p>
            <a:r>
              <a:rPr lang="en-US" sz="1400" b="1" dirty="0"/>
              <a:t>Lat. </a:t>
            </a:r>
            <a:r>
              <a:rPr lang="en-US" sz="1400" b="1" dirty="0" err="1"/>
              <a:t>depen</a:t>
            </a:r>
            <a:r>
              <a:rPr lang="en-US" sz="1400" b="1" dirty="0"/>
              <a:t>. reduced from soft cal.</a:t>
            </a:r>
          </a:p>
        </p:txBody>
      </p:sp>
      <p:pic>
        <p:nvPicPr>
          <p:cNvPr id="32" name="Picture 31">
            <a:extLst>
              <a:ext uri="{FF2B5EF4-FFF2-40B4-BE49-F238E27FC236}">
                <a16:creationId xmlns:a16="http://schemas.microsoft.com/office/drawing/2014/main" id="{8105352E-F976-71DE-F484-3E08EFF85267}"/>
              </a:ext>
            </a:extLst>
          </p:cNvPr>
          <p:cNvPicPr>
            <a:picLocks noChangeAspect="1"/>
          </p:cNvPicPr>
          <p:nvPr/>
        </p:nvPicPr>
        <p:blipFill>
          <a:blip r:embed="rId5"/>
          <a:srcRect t="11256" r="4693" b="2562"/>
          <a:stretch>
            <a:fillRect/>
          </a:stretch>
        </p:blipFill>
        <p:spPr>
          <a:xfrm>
            <a:off x="189051" y="3599078"/>
            <a:ext cx="2812334" cy="1652992"/>
          </a:xfrm>
          <a:prstGeom prst="rect">
            <a:avLst/>
          </a:prstGeom>
        </p:spPr>
      </p:pic>
      <p:pic>
        <p:nvPicPr>
          <p:cNvPr id="33" name="Picture 32">
            <a:extLst>
              <a:ext uri="{FF2B5EF4-FFF2-40B4-BE49-F238E27FC236}">
                <a16:creationId xmlns:a16="http://schemas.microsoft.com/office/drawing/2014/main" id="{10031120-B4EE-7266-3DC9-C7967200E7D7}"/>
              </a:ext>
            </a:extLst>
          </p:cNvPr>
          <p:cNvPicPr>
            <a:picLocks noChangeAspect="1"/>
          </p:cNvPicPr>
          <p:nvPr/>
        </p:nvPicPr>
        <p:blipFill>
          <a:blip r:embed="rId6"/>
          <a:srcRect t="11536" b="3449"/>
          <a:stretch>
            <a:fillRect/>
          </a:stretch>
        </p:blipFill>
        <p:spPr>
          <a:xfrm>
            <a:off x="189050" y="5239955"/>
            <a:ext cx="2930667" cy="1619469"/>
          </a:xfrm>
          <a:prstGeom prst="rect">
            <a:avLst/>
          </a:prstGeom>
        </p:spPr>
      </p:pic>
      <p:sp>
        <p:nvSpPr>
          <p:cNvPr id="34" name="TextBox 33">
            <a:extLst>
              <a:ext uri="{FF2B5EF4-FFF2-40B4-BE49-F238E27FC236}">
                <a16:creationId xmlns:a16="http://schemas.microsoft.com/office/drawing/2014/main" id="{24186F62-987E-51B4-61D7-12E445EA75CE}"/>
              </a:ext>
            </a:extLst>
          </p:cNvPr>
          <p:cNvSpPr txBox="1"/>
          <p:nvPr/>
        </p:nvSpPr>
        <p:spPr>
          <a:xfrm>
            <a:off x="1771737" y="3674379"/>
            <a:ext cx="1136850" cy="584775"/>
          </a:xfrm>
          <a:prstGeom prst="rect">
            <a:avLst/>
          </a:prstGeom>
          <a:noFill/>
        </p:spPr>
        <p:txBody>
          <a:bodyPr wrap="none" rtlCol="0">
            <a:spAutoFit/>
          </a:bodyPr>
          <a:lstStyle/>
          <a:p>
            <a:r>
              <a:rPr lang="en-US" sz="1600" b="1" dirty="0"/>
              <a:t>V3 soft cal.</a:t>
            </a:r>
          </a:p>
          <a:p>
            <a:r>
              <a:rPr lang="en-US" sz="1600" b="1" dirty="0"/>
              <a:t> 7/26/2024</a:t>
            </a:r>
          </a:p>
        </p:txBody>
      </p:sp>
      <p:sp>
        <p:nvSpPr>
          <p:cNvPr id="38" name="TextBox 37">
            <a:extLst>
              <a:ext uri="{FF2B5EF4-FFF2-40B4-BE49-F238E27FC236}">
                <a16:creationId xmlns:a16="http://schemas.microsoft.com/office/drawing/2014/main" id="{C2ECA16F-99B3-80A6-23A2-26F3A1FAA71F}"/>
              </a:ext>
            </a:extLst>
          </p:cNvPr>
          <p:cNvSpPr txBox="1"/>
          <p:nvPr/>
        </p:nvSpPr>
        <p:spPr>
          <a:xfrm>
            <a:off x="1771737" y="5294976"/>
            <a:ext cx="1225400" cy="584775"/>
          </a:xfrm>
          <a:prstGeom prst="rect">
            <a:avLst/>
          </a:prstGeom>
          <a:noFill/>
        </p:spPr>
        <p:txBody>
          <a:bodyPr wrap="none" rtlCol="0">
            <a:spAutoFit/>
          </a:bodyPr>
          <a:lstStyle/>
          <a:p>
            <a:r>
              <a:rPr lang="en-US" sz="1600" b="1" dirty="0"/>
              <a:t>V4* soft cal.</a:t>
            </a:r>
          </a:p>
          <a:p>
            <a:r>
              <a:rPr lang="en-US" sz="1600" b="1" dirty="0"/>
              <a:t> 7/26/2024</a:t>
            </a:r>
          </a:p>
        </p:txBody>
      </p:sp>
      <p:pic>
        <p:nvPicPr>
          <p:cNvPr id="39" name="Picture 38">
            <a:extLst>
              <a:ext uri="{FF2B5EF4-FFF2-40B4-BE49-F238E27FC236}">
                <a16:creationId xmlns:a16="http://schemas.microsoft.com/office/drawing/2014/main" id="{3E3EF152-8496-AFD6-269F-067D715ACD94}"/>
              </a:ext>
            </a:extLst>
          </p:cNvPr>
          <p:cNvPicPr>
            <a:picLocks noChangeAspect="1"/>
          </p:cNvPicPr>
          <p:nvPr/>
        </p:nvPicPr>
        <p:blipFill>
          <a:blip r:embed="rId7"/>
          <a:srcRect t="56896" r="49960" b="2814"/>
          <a:stretch>
            <a:fillRect/>
          </a:stretch>
        </p:blipFill>
        <p:spPr>
          <a:xfrm>
            <a:off x="3331331" y="3685811"/>
            <a:ext cx="4102720" cy="1651639"/>
          </a:xfrm>
          <a:prstGeom prst="rect">
            <a:avLst/>
          </a:prstGeom>
        </p:spPr>
      </p:pic>
      <p:pic>
        <p:nvPicPr>
          <p:cNvPr id="40" name="Picture 39">
            <a:extLst>
              <a:ext uri="{FF2B5EF4-FFF2-40B4-BE49-F238E27FC236}">
                <a16:creationId xmlns:a16="http://schemas.microsoft.com/office/drawing/2014/main" id="{D8BD311B-B70D-6FEC-DD06-BCD88F7D93C0}"/>
              </a:ext>
            </a:extLst>
          </p:cNvPr>
          <p:cNvPicPr>
            <a:picLocks noChangeAspect="1"/>
          </p:cNvPicPr>
          <p:nvPr/>
        </p:nvPicPr>
        <p:blipFill>
          <a:blip r:embed="rId8"/>
          <a:srcRect t="61693" r="49960" b="3199"/>
          <a:stretch>
            <a:fillRect/>
          </a:stretch>
        </p:blipFill>
        <p:spPr>
          <a:xfrm>
            <a:off x="3304077" y="5359314"/>
            <a:ext cx="4129974" cy="1448790"/>
          </a:xfrm>
          <a:prstGeom prst="rect">
            <a:avLst/>
          </a:prstGeom>
        </p:spPr>
      </p:pic>
      <p:sp>
        <p:nvSpPr>
          <p:cNvPr id="41" name="TextBox 40">
            <a:extLst>
              <a:ext uri="{FF2B5EF4-FFF2-40B4-BE49-F238E27FC236}">
                <a16:creationId xmlns:a16="http://schemas.microsoft.com/office/drawing/2014/main" id="{1E5A68DE-C6C2-90F7-DE3C-970DB0BBE7A7}"/>
              </a:ext>
            </a:extLst>
          </p:cNvPr>
          <p:cNvSpPr txBox="1"/>
          <p:nvPr/>
        </p:nvSpPr>
        <p:spPr>
          <a:xfrm>
            <a:off x="4548148" y="4749155"/>
            <a:ext cx="1715534" cy="369332"/>
          </a:xfrm>
          <a:prstGeom prst="rect">
            <a:avLst/>
          </a:prstGeom>
          <a:noFill/>
        </p:spPr>
        <p:txBody>
          <a:bodyPr wrap="none" rtlCol="0">
            <a:spAutoFit/>
          </a:bodyPr>
          <a:lstStyle/>
          <a:p>
            <a:r>
              <a:rPr lang="en-US" b="1" dirty="0">
                <a:solidFill>
                  <a:srgbClr val="FF0000"/>
                </a:solidFill>
              </a:rPr>
              <a:t>6/12/2024 S006</a:t>
            </a:r>
          </a:p>
        </p:txBody>
      </p:sp>
      <p:sp>
        <p:nvSpPr>
          <p:cNvPr id="42" name="TextBox 41">
            <a:extLst>
              <a:ext uri="{FF2B5EF4-FFF2-40B4-BE49-F238E27FC236}">
                <a16:creationId xmlns:a16="http://schemas.microsoft.com/office/drawing/2014/main" id="{D4952F72-6B61-117E-AA2D-DF922E7DE841}"/>
              </a:ext>
            </a:extLst>
          </p:cNvPr>
          <p:cNvSpPr txBox="1"/>
          <p:nvPr/>
        </p:nvSpPr>
        <p:spPr>
          <a:xfrm>
            <a:off x="4570150" y="6249209"/>
            <a:ext cx="1715534" cy="369332"/>
          </a:xfrm>
          <a:prstGeom prst="rect">
            <a:avLst/>
          </a:prstGeom>
          <a:noFill/>
        </p:spPr>
        <p:txBody>
          <a:bodyPr wrap="none" rtlCol="0">
            <a:spAutoFit/>
          </a:bodyPr>
          <a:lstStyle/>
          <a:p>
            <a:r>
              <a:rPr lang="en-US" b="1" dirty="0">
                <a:solidFill>
                  <a:srgbClr val="FF0000"/>
                </a:solidFill>
              </a:rPr>
              <a:t>8/08/2024 S008</a:t>
            </a:r>
          </a:p>
        </p:txBody>
      </p:sp>
      <p:pic>
        <p:nvPicPr>
          <p:cNvPr id="51" name="Picture 50" descr="Chart, scatter chart&#10;&#10;AI-generated content may be incorrect.">
            <a:extLst>
              <a:ext uri="{FF2B5EF4-FFF2-40B4-BE49-F238E27FC236}">
                <a16:creationId xmlns:a16="http://schemas.microsoft.com/office/drawing/2014/main" id="{4063B2D5-D048-3704-FAE4-FF1B948273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3997" y="4022917"/>
            <a:ext cx="3942254" cy="2595624"/>
          </a:xfrm>
          <a:prstGeom prst="rect">
            <a:avLst/>
          </a:prstGeom>
        </p:spPr>
      </p:pic>
      <p:sp>
        <p:nvSpPr>
          <p:cNvPr id="53" name="TextBox 52">
            <a:extLst>
              <a:ext uri="{FF2B5EF4-FFF2-40B4-BE49-F238E27FC236}">
                <a16:creationId xmlns:a16="http://schemas.microsoft.com/office/drawing/2014/main" id="{991747C0-9BC2-0A46-C9C0-C5B8756766B8}"/>
              </a:ext>
            </a:extLst>
          </p:cNvPr>
          <p:cNvSpPr txBox="1"/>
          <p:nvPr/>
        </p:nvSpPr>
        <p:spPr>
          <a:xfrm>
            <a:off x="7603377" y="6621019"/>
            <a:ext cx="4578305" cy="292388"/>
          </a:xfrm>
          <a:prstGeom prst="rect">
            <a:avLst/>
          </a:prstGeom>
          <a:noFill/>
        </p:spPr>
        <p:txBody>
          <a:bodyPr wrap="square">
            <a:spAutoFit/>
          </a:bodyPr>
          <a:lstStyle/>
          <a:p>
            <a:r>
              <a:rPr lang="en-US" sz="1300" b="1" i="1" dirty="0">
                <a:solidFill>
                  <a:srgbClr val="FF0000"/>
                </a:solidFill>
              </a:rPr>
              <a:t>V4</a:t>
            </a:r>
            <a:r>
              <a:rPr lang="en-US" sz="1300" b="1" i="1" baseline="30000" dirty="0">
                <a:solidFill>
                  <a:srgbClr val="FF0000"/>
                </a:solidFill>
              </a:rPr>
              <a:t>*</a:t>
            </a:r>
            <a:r>
              <a:rPr lang="en-US" sz="1300" b="1" i="1" dirty="0">
                <a:solidFill>
                  <a:srgbClr val="FF0000"/>
                </a:solidFill>
              </a:rPr>
              <a:t>: </a:t>
            </a:r>
            <a:r>
              <a:rPr lang="en-US" sz="1300" i="1" dirty="0">
                <a:solidFill>
                  <a:srgbClr val="FF0000"/>
                </a:solidFill>
              </a:rPr>
              <a:t>This version is subject to change before public release of V4</a:t>
            </a:r>
            <a:r>
              <a:rPr lang="en-US" sz="1300" i="1" dirty="0"/>
              <a:t>. </a:t>
            </a:r>
          </a:p>
        </p:txBody>
      </p:sp>
      <p:sp>
        <p:nvSpPr>
          <p:cNvPr id="2" name="TextBox 1">
            <a:extLst>
              <a:ext uri="{FF2B5EF4-FFF2-40B4-BE49-F238E27FC236}">
                <a16:creationId xmlns:a16="http://schemas.microsoft.com/office/drawing/2014/main" id="{41A75D7F-E7B2-B2E4-02F1-570615F6C02A}"/>
              </a:ext>
            </a:extLst>
          </p:cNvPr>
          <p:cNvSpPr txBox="1"/>
          <p:nvPr/>
        </p:nvSpPr>
        <p:spPr>
          <a:xfrm>
            <a:off x="8879014" y="5941432"/>
            <a:ext cx="2027030" cy="307777"/>
          </a:xfrm>
          <a:prstGeom prst="rect">
            <a:avLst/>
          </a:prstGeom>
          <a:noFill/>
        </p:spPr>
        <p:txBody>
          <a:bodyPr wrap="none" rtlCol="0">
            <a:spAutoFit/>
          </a:bodyPr>
          <a:lstStyle/>
          <a:p>
            <a:r>
              <a:rPr lang="en-US" sz="1400" dirty="0"/>
              <a:t>Credit: Matthew Johnson</a:t>
            </a:r>
          </a:p>
        </p:txBody>
      </p:sp>
    </p:spTree>
    <p:extLst>
      <p:ext uri="{BB962C8B-B14F-4D97-AF65-F5344CB8AC3E}">
        <p14:creationId xmlns:p14="http://schemas.microsoft.com/office/powerpoint/2010/main" val="3026207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106420</TotalTime>
  <Words>1745</Words>
  <Application>Microsoft Macintosh PowerPoint</Application>
  <PresentationFormat>Widescreen</PresentationFormat>
  <Paragraphs>298</Paragraphs>
  <Slides>13</Slides>
  <Notes>6</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Arial Rounded</vt:lpstr>
      <vt:lpstr>ＭＳ Ｐゴシック</vt:lpstr>
      <vt:lpstr>Aptos</vt:lpstr>
      <vt:lpstr>Arial</vt:lpstr>
      <vt:lpstr>Arial Black</vt:lpstr>
      <vt:lpstr>Arial Narrow</vt:lpstr>
      <vt:lpstr>Arial Rounded MT Bold</vt:lpstr>
      <vt:lpstr>Calibri</vt:lpstr>
      <vt:lpstr>Courier New</vt:lpstr>
      <vt:lpstr>Helvetica</vt:lpstr>
      <vt:lpstr>Monotype Corsiva</vt:lpstr>
      <vt:lpstr>Roboto</vt:lpstr>
      <vt:lpstr>Times New Roman</vt:lpstr>
      <vt:lpstr>Wingdings</vt:lpstr>
      <vt:lpstr>Office Theme</vt:lpstr>
      <vt:lpstr>1_TEMPO Wide ORR MRR</vt:lpstr>
      <vt:lpstr>PowerPoint Presentation</vt:lpstr>
      <vt:lpstr>Tropospheric Emissions:  Monitoring of Pollution</vt:lpstr>
      <vt:lpstr>TEMPO Scanning</vt:lpstr>
      <vt:lpstr>TEMPO Timeline &amp; Status</vt:lpstr>
      <vt:lpstr>TEMPO Data Products Public Release  NASA’s Atmospheric Science Data Center (ASDC)</vt:lpstr>
      <vt:lpstr>Baseline TEMPO Data Products</vt:lpstr>
      <vt:lpstr>Baseline TEMPO Data Products +  SNWG TEMPO NRT + TEMPO Enhanced</vt:lpstr>
      <vt:lpstr>PowerPoint Presentation</vt:lpstr>
      <vt:lpstr>PowerPoint Presentation</vt:lpstr>
      <vt:lpstr>PowerPoint Presentation</vt:lpstr>
      <vt:lpstr>Summary and Outlook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Liu, Xiong</cp:lastModifiedBy>
  <cp:revision>1339</cp:revision>
  <dcterms:created xsi:type="dcterms:W3CDTF">2021-11-05T03:06:55Z</dcterms:created>
  <dcterms:modified xsi:type="dcterms:W3CDTF">2025-08-24T02:34:16Z</dcterms:modified>
</cp:coreProperties>
</file>